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36"/>
  </p:notesMasterIdLst>
  <p:handoutMasterIdLst>
    <p:handoutMasterId r:id="rId37"/>
  </p:handoutMasterIdLst>
  <p:sldIdLst>
    <p:sldId id="260" r:id="rId2"/>
    <p:sldId id="841" r:id="rId3"/>
    <p:sldId id="1114" r:id="rId4"/>
    <p:sldId id="845" r:id="rId5"/>
    <p:sldId id="1094" r:id="rId6"/>
    <p:sldId id="847" r:id="rId7"/>
    <p:sldId id="850" r:id="rId8"/>
    <p:sldId id="1115" r:id="rId9"/>
    <p:sldId id="1110" r:id="rId10"/>
    <p:sldId id="849" r:id="rId11"/>
    <p:sldId id="1111" r:id="rId12"/>
    <p:sldId id="1113" r:id="rId13"/>
    <p:sldId id="1112" r:id="rId14"/>
    <p:sldId id="888" r:id="rId15"/>
    <p:sldId id="1098" r:id="rId16"/>
    <p:sldId id="1099" r:id="rId17"/>
    <p:sldId id="1106" r:id="rId18"/>
    <p:sldId id="1107" r:id="rId19"/>
    <p:sldId id="1108" r:id="rId20"/>
    <p:sldId id="1109" r:id="rId21"/>
    <p:sldId id="1100" r:id="rId22"/>
    <p:sldId id="889" r:id="rId23"/>
    <p:sldId id="890" r:id="rId24"/>
    <p:sldId id="891" r:id="rId25"/>
    <p:sldId id="1101" r:id="rId26"/>
    <p:sldId id="1105" r:id="rId27"/>
    <p:sldId id="892" r:id="rId28"/>
    <p:sldId id="893" r:id="rId29"/>
    <p:sldId id="1102" r:id="rId30"/>
    <p:sldId id="1103" r:id="rId31"/>
    <p:sldId id="1104" r:id="rId32"/>
    <p:sldId id="887" r:id="rId33"/>
    <p:sldId id="1116" r:id="rId34"/>
    <p:sldId id="1095" r:id="rId35"/>
  </p:sldIdLst>
  <p:sldSz cx="10691813" cy="7561263"/>
  <p:notesSz cx="7315200" cy="9601200"/>
  <p:defaultTextStyle>
    <a:defPPr>
      <a:defRPr lang="en-US"/>
    </a:defPPr>
    <a:lvl1pPr marL="0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82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965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447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929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412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894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376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859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382">
          <p15:clr>
            <a:srgbClr val="A4A3A4"/>
          </p15:clr>
        </p15:guide>
        <p15:guide id="4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0000FF"/>
    <a:srgbClr val="0096B0"/>
    <a:srgbClr val="00A3C4"/>
    <a:srgbClr val="2C1677"/>
    <a:srgbClr val="83C3D2"/>
    <a:srgbClr val="00A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2173" autoAdjust="0"/>
  </p:normalViewPr>
  <p:slideViewPr>
    <p:cSldViewPr>
      <p:cViewPr varScale="1">
        <p:scale>
          <a:sx n="56" d="100"/>
          <a:sy n="56" d="100"/>
        </p:scale>
        <p:origin x="1644" y="44"/>
      </p:cViewPr>
      <p:guideLst>
        <p:guide orient="horz" pos="2160"/>
        <p:guide pos="2880"/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2298"/>
    </p:cViewPr>
  </p:sorterViewPr>
  <p:notesViewPr>
    <p:cSldViewPr>
      <p:cViewPr varScale="1">
        <p:scale>
          <a:sx n="54" d="100"/>
          <a:sy n="54" d="100"/>
        </p:scale>
        <p:origin x="2784" y="4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5CBAC3D-EBEE-4820-8663-E793D90DB177}" type="datetimeFigureOut">
              <a:rPr lang="en-IN" smtClean="0"/>
              <a:pPr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BE38153-F5C3-43E9-B1B3-6820974F76F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752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5B566A5-67C5-4E3E-9C6E-79469278F95F}" type="datetimeFigureOut">
              <a:rPr lang="en-IN" smtClean="0"/>
              <a:pPr/>
              <a:t>20-02-2025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9FD433C-C65C-4D37-94B3-5A547A2C390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978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482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2965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4447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5929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412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8894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376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1859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2838" y="720725"/>
            <a:ext cx="50895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83E7FF-7B2D-491C-B028-494B795C926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737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384A0B-5B4E-7B4F-A1DD-97BD5861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13" y="1615407"/>
            <a:ext cx="9455993" cy="51816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7D22E-3305-4B45-A1FC-BE6EA01CD9C2}"/>
              </a:ext>
            </a:extLst>
          </p:cNvPr>
          <p:cNvSpPr txBox="1">
            <a:spLocks/>
          </p:cNvSpPr>
          <p:nvPr userDrawn="1"/>
        </p:nvSpPr>
        <p:spPr>
          <a:xfrm>
            <a:off x="0" y="1114445"/>
            <a:ext cx="623689" cy="26954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en-US"/>
            </a:defPPr>
            <a:lvl1pPr marL="0" algn="ctr" defTabSz="1042965" rtl="0" eaLnBrk="1" latinLnBrk="0" hangingPunct="1">
              <a:lnSpc>
                <a:spcPct val="90000"/>
              </a:lnSpc>
              <a:defRPr sz="1544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21482" algn="l" defTabSz="104296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65" algn="l" defTabSz="104296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47" algn="l" defTabSz="104296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29" algn="l" defTabSz="104296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12" algn="l" defTabSz="104296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894" algn="l" defTabSz="104296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376" algn="l" defTabSz="104296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859" algn="l" defTabSz="104296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2A66A362-4403-4718-B072-B013038378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725ABBD-8E16-0D48-824E-37D35EC81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>
                <a:solidFill>
                  <a:schemeClr val="accent3"/>
                </a:solidFill>
              </a:defRPr>
            </a:lvl1pPr>
          </a:lstStyle>
          <a:p>
            <a:pPr algn="l"/>
            <a:r>
              <a:rPr lang="en-US" dirty="0"/>
              <a:t>INT303 - Data Warehousing and Data Mining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753758-7D46-0B40-90E4-3F43C612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91506E9-B804-7446-A8D0-1199B044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AE695-C1EF-446D-BE04-2B118FFE0913}"/>
              </a:ext>
            </a:extLst>
          </p:cNvPr>
          <p:cNvSpPr txBox="1"/>
          <p:nvPr userDrawn="1"/>
        </p:nvSpPr>
        <p:spPr>
          <a:xfrm>
            <a:off x="7555706" y="7158696"/>
            <a:ext cx="2743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21DF0D-4385-471A-92BE-800939700E4C}" type="datetime4">
              <a:rPr lang="en-US" sz="2000" b="1" smtClean="0">
                <a:solidFill>
                  <a:schemeClr val="accent3"/>
                </a:solidFill>
              </a:rPr>
              <a:t>February 20, 2025</a:t>
            </a:fld>
            <a:endParaRPr lang="en-IN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72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12">
            <a:extLst>
              <a:ext uri="{FF2B5EF4-FFF2-40B4-BE49-F238E27FC236}">
                <a16:creationId xmlns:a16="http://schemas.microsoft.com/office/drawing/2014/main" id="{4333B64F-480F-D34E-BB06-CBB324F1067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0513" y="1615407"/>
            <a:ext cx="945599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5717B1-01DE-3C46-815E-486929DC3A71}"/>
              </a:ext>
            </a:extLst>
          </p:cNvPr>
          <p:cNvSpPr/>
          <p:nvPr/>
        </p:nvSpPr>
        <p:spPr>
          <a:xfrm>
            <a:off x="-1" y="988672"/>
            <a:ext cx="10691813" cy="353559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endParaRPr lang="en-US" sz="223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932E74-6239-EB45-A51B-99C9B64956E5}"/>
              </a:ext>
            </a:extLst>
          </p:cNvPr>
          <p:cNvSpPr/>
          <p:nvPr/>
        </p:nvSpPr>
        <p:spPr>
          <a:xfrm>
            <a:off x="0" y="1113631"/>
            <a:ext cx="623689" cy="25204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endParaRPr lang="en-US" sz="223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CEEC0A-4651-074D-9DBF-29A685373E96}"/>
              </a:ext>
            </a:extLst>
          </p:cNvPr>
          <p:cNvSpPr/>
          <p:nvPr/>
        </p:nvSpPr>
        <p:spPr>
          <a:xfrm>
            <a:off x="690513" y="1113631"/>
            <a:ext cx="10001300" cy="25204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endParaRPr lang="en-US" sz="2233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5F719D8-C720-5A4D-98DD-57D45DE85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1114445"/>
            <a:ext cx="623689" cy="26954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90000"/>
              </a:lnSpc>
              <a:defRPr sz="1544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A2E3CA0-9883-9540-98C5-1942E9569F8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33" name="Title Placeholder 21">
            <a:extLst>
              <a:ext uri="{FF2B5EF4-FFF2-40B4-BE49-F238E27FC236}">
                <a16:creationId xmlns:a16="http://schemas.microsoft.com/office/drawing/2014/main" id="{32009DC9-9FD2-0D42-8988-31B77654CA2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517106" y="81247"/>
            <a:ext cx="7179179" cy="595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088306A4-48BB-3344-BB2A-291909DC35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7099186"/>
            <a:ext cx="10691813" cy="462077"/>
          </a:xfrm>
          <a:prstGeom prst="rect">
            <a:avLst/>
          </a:prstGeom>
          <a:solidFill>
            <a:srgbClr val="00A3C4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4296" tIns="52148" rIns="104296" bIns="52148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84BDA867-E76A-3949-A90A-07E966AF63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9254" y="7149944"/>
            <a:ext cx="3118445" cy="402567"/>
          </a:xfrm>
          <a:prstGeom prst="rect">
            <a:avLst/>
          </a:prstGeom>
        </p:spPr>
        <p:txBody>
          <a:bodyPr vert="horz" anchor="ctr" anchorCtr="0"/>
          <a:lstStyle>
            <a:lvl1pPr algn="r">
              <a:lnSpc>
                <a:spcPct val="90000"/>
              </a:lnSpc>
              <a:defRPr sz="1300" b="1">
                <a:solidFill>
                  <a:srgbClr val="FF33CC"/>
                </a:solidFill>
                <a:latin typeface="Cambria" panose="02040503050406030204" pitchFamily="18" charset="0"/>
              </a:defRPr>
            </a:lvl1pPr>
            <a:extLst/>
          </a:lstStyle>
          <a:p>
            <a:pPr>
              <a:defRPr/>
            </a:pPr>
            <a:fld id="{C60E0715-3F09-47B4-AA4E-1093D01BBD3E}" type="datetime4">
              <a:rPr lang="en-US" smtClean="0"/>
              <a:pPr>
                <a:defRPr/>
              </a:pPr>
              <a:t>February 20, 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5FFBB5-71F6-644A-A8E1-9BDAFCA03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340" y="7158696"/>
            <a:ext cx="6338983" cy="402567"/>
          </a:xfrm>
          <a:prstGeom prst="rect">
            <a:avLst/>
          </a:prstGeom>
        </p:spPr>
        <p:txBody>
          <a:bodyPr vert="horz" anchor="ctr"/>
          <a:lstStyle>
            <a:lvl1pPr algn="r">
              <a:lnSpc>
                <a:spcPct val="90000"/>
              </a:lnSpc>
              <a:defRPr sz="1300" b="1">
                <a:solidFill>
                  <a:srgbClr val="FF33CC"/>
                </a:solidFill>
                <a:latin typeface="Cambria" panose="02040503050406030204" pitchFamily="18" charset="0"/>
              </a:defRPr>
            </a:lvl1pPr>
            <a:extLst/>
          </a:lstStyle>
          <a:p>
            <a:pPr algn="l"/>
            <a:r>
              <a:rPr lang="en-US" dirty="0"/>
              <a:t>INT303 - Data Warehousing and Data Mining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A7B44-7FE8-418F-BD74-0092BBF2D1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1" y="50855"/>
            <a:ext cx="1815045" cy="78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5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ransition>
    <p:zoom/>
  </p:transition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20">
          <a:solidFill>
            <a:schemeClr val="tx2"/>
          </a:solidFill>
          <a:latin typeface="Cambria" panose="02040503050406030204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20">
          <a:solidFill>
            <a:schemeClr val="tx2"/>
          </a:solidFill>
          <a:latin typeface="Cambria" panose="02040503050406030204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20">
          <a:solidFill>
            <a:schemeClr val="tx2"/>
          </a:solidFill>
          <a:latin typeface="Cambria" panose="02040503050406030204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20">
          <a:solidFill>
            <a:schemeClr val="tx2"/>
          </a:solidFill>
          <a:latin typeface="Cambria" panose="02040503050406030204" pitchFamily="18" charset="0"/>
        </a:defRPr>
      </a:lvl5pPr>
      <a:lvl6pPr marL="504070" algn="l" rtl="0" eaLnBrk="1" fontAlgn="base" hangingPunct="1">
        <a:spcBef>
          <a:spcPct val="0"/>
        </a:spcBef>
        <a:spcAft>
          <a:spcPct val="0"/>
        </a:spcAft>
        <a:defRPr sz="4631">
          <a:solidFill>
            <a:schemeClr val="tx2"/>
          </a:solidFill>
          <a:latin typeface="Tw Cen MT" panose="020B0602020104020603" pitchFamily="34" charset="77"/>
        </a:defRPr>
      </a:lvl6pPr>
      <a:lvl7pPr marL="1008138" algn="l" rtl="0" eaLnBrk="1" fontAlgn="base" hangingPunct="1">
        <a:spcBef>
          <a:spcPct val="0"/>
        </a:spcBef>
        <a:spcAft>
          <a:spcPct val="0"/>
        </a:spcAft>
        <a:defRPr sz="4631">
          <a:solidFill>
            <a:schemeClr val="tx2"/>
          </a:solidFill>
          <a:latin typeface="Tw Cen MT" panose="020B0602020104020603" pitchFamily="34" charset="77"/>
        </a:defRPr>
      </a:lvl7pPr>
      <a:lvl8pPr marL="1512208" algn="l" rtl="0" eaLnBrk="1" fontAlgn="base" hangingPunct="1">
        <a:spcBef>
          <a:spcPct val="0"/>
        </a:spcBef>
        <a:spcAft>
          <a:spcPct val="0"/>
        </a:spcAft>
        <a:defRPr sz="4631">
          <a:solidFill>
            <a:schemeClr val="tx2"/>
          </a:solidFill>
          <a:latin typeface="Tw Cen MT" panose="020B0602020104020603" pitchFamily="34" charset="77"/>
        </a:defRPr>
      </a:lvl8pPr>
      <a:lvl9pPr marL="2016277" algn="l" rtl="0" eaLnBrk="1" fontAlgn="base" hangingPunct="1">
        <a:spcBef>
          <a:spcPct val="0"/>
        </a:spcBef>
        <a:spcAft>
          <a:spcPct val="0"/>
        </a:spcAft>
        <a:defRPr sz="4631">
          <a:solidFill>
            <a:schemeClr val="tx2"/>
          </a:solidFill>
          <a:latin typeface="Tw Cen MT" panose="020B0602020104020603" pitchFamily="34" charset="77"/>
        </a:defRPr>
      </a:lvl9pPr>
      <a:extLst/>
    </p:titleStyle>
    <p:bodyStyle>
      <a:lvl1pPr marL="350044" indent="-350044" algn="l" rtl="0" eaLnBrk="1" fontAlgn="base" hangingPunct="1">
        <a:spcBef>
          <a:spcPts val="600"/>
        </a:spcBef>
        <a:spcAft>
          <a:spcPts val="600"/>
        </a:spcAft>
        <a:buClr>
          <a:schemeClr val="accent2"/>
        </a:buClr>
        <a:buSzPct val="60000"/>
        <a:buFont typeface="Wingdings" pitchFamily="2" charset="2"/>
        <a:buChar char="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8" indent="-299288" algn="l" rtl="0" eaLnBrk="1" fontAlgn="base" hangingPunct="1">
        <a:spcBef>
          <a:spcPts val="600"/>
        </a:spcBef>
        <a:spcAft>
          <a:spcPts val="600"/>
        </a:spcAft>
        <a:buClr>
          <a:schemeClr val="accent1"/>
        </a:buClr>
        <a:buSzPct val="70000"/>
        <a:buFont typeface="Wingdings 2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126" indent="-252032" algn="l" rtl="0" eaLnBrk="1" fontAlgn="base" hangingPunct="1">
        <a:spcBef>
          <a:spcPts val="600"/>
        </a:spcBef>
        <a:spcAft>
          <a:spcPts val="600"/>
        </a:spcAft>
        <a:buClr>
          <a:schemeClr val="accent2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2189" indent="-252032" algn="l" rtl="0" eaLnBrk="1" fontAlgn="base" hangingPunct="1">
        <a:spcBef>
          <a:spcPts val="600"/>
        </a:spcBef>
        <a:spcAft>
          <a:spcPts val="600"/>
        </a:spcAft>
        <a:buClr>
          <a:srgbClr val="EB641B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6252" indent="-252032" algn="l" rtl="0" eaLnBrk="1" fontAlgn="base" hangingPunct="1">
        <a:spcBef>
          <a:spcPts val="600"/>
        </a:spcBef>
        <a:spcAft>
          <a:spcPts val="600"/>
        </a:spcAft>
        <a:buClr>
          <a:srgbClr val="39639D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318718" indent="-252035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sz="1985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621160" indent="-252035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985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23602" indent="-252035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985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226044" indent="-252035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985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50407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008138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512208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16277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20346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3024415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528486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4032555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E37E1FC1-9FD5-3745-A33D-7FB50F34C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706" y="5838031"/>
            <a:ext cx="10058400" cy="1063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 eaLnBrk="1" hangingPunct="1">
              <a:buFont typeface="Wingdings" pitchFamily="2" charset="2"/>
              <a:buNone/>
              <a:defRPr/>
            </a:pPr>
            <a:r>
              <a:rPr lang="en-US" altLang="en-US" sz="1800" b="1" kern="0" dirty="0">
                <a:solidFill>
                  <a:srgbClr val="C00000"/>
                </a:solidFill>
              </a:rPr>
              <a:t>Dr. </a:t>
            </a:r>
            <a:r>
              <a:rPr lang="en-US" altLang="en-US" sz="1800" b="1" kern="0" dirty="0" err="1">
                <a:solidFill>
                  <a:srgbClr val="C00000"/>
                </a:solidFill>
              </a:rPr>
              <a:t>G.Manikandan</a:t>
            </a:r>
            <a:endParaRPr lang="en-US" altLang="en-US" sz="1800" b="1" kern="0" dirty="0">
              <a:solidFill>
                <a:srgbClr val="C00000"/>
              </a:solidFill>
            </a:endParaRP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en-US" altLang="en-US" sz="1800" b="1" kern="0" dirty="0">
                <a:solidFill>
                  <a:srgbClr val="C00000"/>
                </a:solidFill>
              </a:rPr>
              <a:t>ACP/School of Computing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en-US" altLang="en-US" sz="1800" b="1" kern="0" dirty="0">
                <a:solidFill>
                  <a:srgbClr val="C00000"/>
                </a:solidFill>
              </a:rPr>
              <a:t>SASTRA Deemed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5AA08-B657-CC4F-9E28-FECA1DC8E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0" y="7158696"/>
            <a:ext cx="6338983" cy="402567"/>
          </a:xfrm>
        </p:spPr>
        <p:txBody>
          <a:bodyPr/>
          <a:lstStyle/>
          <a:p>
            <a:pPr algn="l"/>
            <a:r>
              <a:rPr lang="en-US" dirty="0"/>
              <a:t>INT303R01 - Data Warehousing and Data Mining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A8ACFE-A14A-4F3F-9408-2321A6AD844E}"/>
              </a:ext>
            </a:extLst>
          </p:cNvPr>
          <p:cNvSpPr txBox="1"/>
          <p:nvPr/>
        </p:nvSpPr>
        <p:spPr>
          <a:xfrm>
            <a:off x="3593306" y="95355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</a:rPr>
              <a:t>Unit - II</a:t>
            </a:r>
            <a:endParaRPr lang="en-IN" sz="4400" dirty="0">
              <a:solidFill>
                <a:schemeClr val="accent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440E8A-CFE6-4571-9427-76DAD5D4A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706" y="1494631"/>
            <a:ext cx="4724400" cy="4214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25553F-0C14-41AC-9DCD-8254EA928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06" y="1494631"/>
            <a:ext cx="4953000" cy="421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5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603DC-4965-7845-9360-021119F3D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5F5304-8EC0-5A47-A3AB-76B49CB66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09BF7D-A714-294E-8D78-1EC808C2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ID3 Algorithm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A3DAAE-8613-7147-B3DE-664295771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13" y="1647031"/>
            <a:ext cx="9455993" cy="4876800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endParaRPr lang="en-US" altLang="en-US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en-US" dirty="0">
                <a:solidFill>
                  <a:srgbClr val="FF33CC"/>
                </a:solidFill>
              </a:rPr>
              <a:t>Expected information (entropy) needed to classify a tuple in D:</a:t>
            </a:r>
          </a:p>
          <a:p>
            <a:pPr marL="756094" lvl="2" indent="0">
              <a:lnSpc>
                <a:spcPct val="110000"/>
              </a:lnSpc>
              <a:buNone/>
            </a:pPr>
            <a:r>
              <a:rPr lang="en-US" altLang="en-US" dirty="0"/>
              <a:t>				</a:t>
            </a:r>
            <a:endParaRPr lang="en-US" altLang="en-US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endParaRPr lang="en-US" altLang="en-US" dirty="0">
              <a:solidFill>
                <a:srgbClr val="FF0000"/>
              </a:solidFill>
            </a:endParaRPr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(or)</a:t>
            </a:r>
          </a:p>
        </p:txBody>
      </p:sp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F608B7BE-7C50-9F44-AF48-5E2E4FE34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908540"/>
              </p:ext>
            </p:extLst>
          </p:nvPr>
        </p:nvGraphicFramePr>
        <p:xfrm>
          <a:off x="3246008" y="2897981"/>
          <a:ext cx="331787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160200" imgH="9944100" progId="Equation.3">
                  <p:embed/>
                </p:oleObj>
              </mc:Choice>
              <mc:Fallback>
                <p:oleObj name="Equation" r:id="rId2" imgW="37160200" imgH="9944100" progId="Equation.3">
                  <p:embed/>
                  <p:pic>
                    <p:nvPicPr>
                      <p:cNvPr id="45060" name="Object 4">
                        <a:extLst>
                          <a:ext uri="{FF2B5EF4-FFF2-40B4-BE49-F238E27FC236}">
                            <a16:creationId xmlns:a16="http://schemas.microsoft.com/office/drawing/2014/main" id="{6952E313-7780-2C46-91C2-D164416B1E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6008" y="2897981"/>
                        <a:ext cx="331787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AF08F7B-8EA0-164A-A1CF-F8914AC72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306" y="4999831"/>
            <a:ext cx="5671280" cy="7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389A7-F3BB-D61C-3E92-F1620E3D1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suppose we were to partition the tuples in D on some attribute A having v distinct values, {a1, a2, … , a</a:t>
            </a:r>
            <a:r>
              <a:rPr lang="en-US" baseline="-25000" dirty="0"/>
              <a:t>v</a:t>
            </a:r>
            <a:r>
              <a:rPr lang="en-US" dirty="0"/>
              <a:t>}, as observed from the training data. </a:t>
            </a:r>
          </a:p>
          <a:p>
            <a:r>
              <a:rPr lang="en-US" dirty="0"/>
              <a:t>If A is discrete-valued, these values correspond directly to the v outcomes of a test on A.</a:t>
            </a:r>
          </a:p>
          <a:p>
            <a:r>
              <a:rPr lang="en-US" dirty="0"/>
              <a:t> Attribute A can be used to split D into v partitions or subsets, {D1, D2,… , </a:t>
            </a:r>
            <a:r>
              <a:rPr lang="en-US" dirty="0" err="1"/>
              <a:t>Dv</a:t>
            </a:r>
            <a:r>
              <a:rPr lang="en-US" dirty="0"/>
              <a:t>}, where </a:t>
            </a:r>
            <a:r>
              <a:rPr lang="en-US" dirty="0" err="1"/>
              <a:t>Dj</a:t>
            </a:r>
            <a:r>
              <a:rPr lang="en-US" dirty="0"/>
              <a:t> contains those tuples in D that have outcome </a:t>
            </a:r>
            <a:r>
              <a:rPr lang="en-US" dirty="0" err="1"/>
              <a:t>aj</a:t>
            </a:r>
            <a:r>
              <a:rPr lang="en-US" dirty="0"/>
              <a:t> of A. </a:t>
            </a:r>
          </a:p>
          <a:p>
            <a:r>
              <a:rPr lang="en-US" dirty="0"/>
              <a:t>These partitions would correspond to the branches grown from node N.</a:t>
            </a:r>
          </a:p>
          <a:p>
            <a:r>
              <a:rPr lang="en-US" dirty="0"/>
              <a:t> Ideally, we would like this partitioning to produce an exact classification of the tuples. </a:t>
            </a:r>
          </a:p>
          <a:p>
            <a:r>
              <a:rPr lang="en-US" dirty="0"/>
              <a:t>That is, we would like for each partition to be pure. </a:t>
            </a:r>
          </a:p>
          <a:p>
            <a:r>
              <a:rPr lang="en-US" dirty="0"/>
              <a:t>However, it is quite likely that the partitions will be impure (e.g., where a partition may contain a collection of tuples from different classes rather than from a single class).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34D540-CFAA-63AD-8584-D0896FF5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ID3 Algorithm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0EB82-2EA9-70D6-17F6-9679ADEFCF7E}"/>
              </a:ext>
            </a:extLst>
          </p:cNvPr>
          <p:cNvSpPr txBox="1"/>
          <p:nvPr/>
        </p:nvSpPr>
        <p:spPr>
          <a:xfrm>
            <a:off x="926306" y="7127826"/>
            <a:ext cx="67098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</p:spTree>
    <p:extLst>
      <p:ext uri="{BB962C8B-B14F-4D97-AF65-F5344CB8AC3E}">
        <p14:creationId xmlns:p14="http://schemas.microsoft.com/office/powerpoint/2010/main" val="134522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B53F6-2960-0733-1EE9-99FF3D15C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F19AAC-14B7-355A-9515-722BF1D3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BE24E-F49D-BA73-B3D6-32379301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AA2847-26E6-9BA5-FF2D-AA392D701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ID3 Algorithm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8DEC124-4D1C-B3C9-FDC6-AFE9A1CDA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13" y="1570831"/>
            <a:ext cx="9455993" cy="3962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dirty="0">
                <a:solidFill>
                  <a:srgbClr val="0000FF"/>
                </a:solidFill>
              </a:rPr>
              <a:t>How much more information would we still need (after the partitioning) to arrive at an exact classification? </a:t>
            </a:r>
          </a:p>
          <a:p>
            <a:pPr>
              <a:lnSpc>
                <a:spcPct val="110000"/>
              </a:lnSpc>
            </a:pPr>
            <a:r>
              <a:rPr lang="en-US" altLang="en-US" dirty="0">
                <a:solidFill>
                  <a:srgbClr val="0000FF"/>
                </a:solidFill>
              </a:rPr>
              <a:t>This amount is measured by</a:t>
            </a:r>
          </a:p>
          <a:p>
            <a:pPr>
              <a:lnSpc>
                <a:spcPct val="110000"/>
              </a:lnSpc>
            </a:pPr>
            <a:endParaRPr lang="en-US" altLang="en-US" dirty="0">
              <a:solidFill>
                <a:srgbClr val="0000FF"/>
              </a:solidFill>
            </a:endParaRPr>
          </a:p>
          <a:p>
            <a:pPr>
              <a:lnSpc>
                <a:spcPct val="110000"/>
              </a:lnSpc>
            </a:pPr>
            <a:endParaRPr lang="en-US" altLang="en-US" dirty="0">
              <a:solidFill>
                <a:srgbClr val="0000FF"/>
              </a:solidFill>
            </a:endParaRPr>
          </a:p>
          <a:p>
            <a:pPr>
              <a:lnSpc>
                <a:spcPct val="110000"/>
              </a:lnSpc>
            </a:pPr>
            <a:endParaRPr lang="en-US" altLang="en-US" dirty="0">
              <a:solidFill>
                <a:srgbClr val="0000FF"/>
              </a:solidFill>
            </a:endParaRPr>
          </a:p>
          <a:p>
            <a:pPr>
              <a:lnSpc>
                <a:spcPct val="110000"/>
              </a:lnSpc>
            </a:pPr>
            <a:endParaRPr lang="en-US" altLang="en-US" dirty="0">
              <a:solidFill>
                <a:srgbClr val="0000FF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en-US" dirty="0">
                <a:solidFill>
                  <a:srgbClr val="0000FF"/>
                </a:solidFill>
              </a:rPr>
              <a:t>Information needed (after using A to split D into v partitions) to classify D:</a:t>
            </a:r>
          </a:p>
          <a:p>
            <a:pPr>
              <a:lnSpc>
                <a:spcPct val="110000"/>
              </a:lnSpc>
            </a:pPr>
            <a:endParaRPr lang="en-US" altLang="en-US" dirty="0"/>
          </a:p>
          <a:p>
            <a:pPr>
              <a:lnSpc>
                <a:spcPct val="110000"/>
              </a:lnSpc>
            </a:pPr>
            <a:endParaRPr lang="en-US" altLang="en-US" dirty="0">
              <a:solidFill>
                <a:srgbClr val="FF0000"/>
              </a:solidFill>
            </a:endParaRPr>
          </a:p>
          <a:p>
            <a:endParaRPr lang="en-GB" dirty="0"/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75DCBC78-5C60-B518-B118-071E56687B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105825"/>
              </p:ext>
            </p:extLst>
          </p:nvPr>
        </p:nvGraphicFramePr>
        <p:xfrm>
          <a:off x="2755106" y="3171031"/>
          <a:ext cx="44958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3599100" imgH="10528300" progId="Equation.3">
                  <p:embed/>
                </p:oleObj>
              </mc:Choice>
              <mc:Fallback>
                <p:oleObj name="Equation" r:id="rId2" imgW="43599100" imgH="10528300" progId="Equation.3">
                  <p:embed/>
                  <p:pic>
                    <p:nvPicPr>
                      <p:cNvPr id="11" name="Object 5">
                        <a:extLst>
                          <a:ext uri="{FF2B5EF4-FFF2-40B4-BE49-F238E27FC236}">
                            <a16:creationId xmlns:a16="http://schemas.microsoft.com/office/drawing/2014/main" id="{AF6EC871-6879-BA4C-AB8B-DA762938B5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5106" y="3171031"/>
                        <a:ext cx="449580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384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9707B0-A234-82B8-6CA3-0B50C8876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13" y="1615407"/>
            <a:ext cx="9455993" cy="2851024"/>
          </a:xfrm>
        </p:spPr>
        <p:txBody>
          <a:bodyPr/>
          <a:lstStyle/>
          <a:p>
            <a:pPr algn="just"/>
            <a:r>
              <a:rPr lang="en-US" dirty="0"/>
              <a:t>Information gain is defined as the difference between the original information requirement (i.e., based on just the proportion of classes) and the new requirement (i.e., obtained after partitioning on A). </a:t>
            </a:r>
          </a:p>
          <a:p>
            <a:endParaRPr lang="en-US" dirty="0"/>
          </a:p>
          <a:p>
            <a:r>
              <a:rPr lang="en-US" altLang="en-US" dirty="0">
                <a:solidFill>
                  <a:schemeClr val="accent2"/>
                </a:solidFill>
              </a:rPr>
              <a:t>Information gained by branching on attribute A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129BF3-5194-3AD5-A597-C80FF4DD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ID3 Algorithm</a:t>
            </a:r>
            <a:endParaRPr lang="en-IN" dirty="0"/>
          </a:p>
        </p:txBody>
      </p:sp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FE9A057B-B494-5D43-A400-7AEC0C99D8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221026"/>
              </p:ext>
            </p:extLst>
          </p:nvPr>
        </p:nvGraphicFramePr>
        <p:xfrm>
          <a:off x="2755106" y="3780631"/>
          <a:ext cx="458946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249600" imgH="4978400" progId="Equation.3">
                  <p:embed/>
                </p:oleObj>
              </mc:Choice>
              <mc:Fallback>
                <p:oleObj name="Equation" r:id="rId2" imgW="41249600" imgH="4978400" progId="Equation.3">
                  <p:embed/>
                  <p:pic>
                    <p:nvPicPr>
                      <p:cNvPr id="12" name="Object 6">
                        <a:extLst>
                          <a:ext uri="{FF2B5EF4-FFF2-40B4-BE49-F238E27FC236}">
                            <a16:creationId xmlns:a16="http://schemas.microsoft.com/office/drawing/2014/main" id="{FE9A057B-B494-5D43-A400-7AEC0C99D8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5106" y="3780631"/>
                        <a:ext cx="4589462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E7186DA-7D44-08FF-C023-AB85D9E25989}"/>
              </a:ext>
            </a:extLst>
          </p:cNvPr>
          <p:cNvSpPr txBox="1"/>
          <p:nvPr/>
        </p:nvSpPr>
        <p:spPr>
          <a:xfrm>
            <a:off x="690513" y="7127826"/>
            <a:ext cx="69384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</p:spTree>
    <p:extLst>
      <p:ext uri="{BB962C8B-B14F-4D97-AF65-F5344CB8AC3E}">
        <p14:creationId xmlns:p14="http://schemas.microsoft.com/office/powerpoint/2010/main" val="189481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D9F6CA-7132-FE48-9420-7A9BFF812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3308" y="5105035"/>
            <a:ext cx="4826000" cy="1346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C268A-6652-6041-A17D-D6B66810C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C94BE-B262-4744-96EA-281A350F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17786C-7C3B-D747-87C1-16140CE1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Entropy Answers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DB2A57-29F5-4E12-A9A4-9B830E62A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68" y="3346112"/>
            <a:ext cx="5671280" cy="11430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19F7BDD-B962-4E53-ACBE-73F416D4B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25887"/>
              </p:ext>
            </p:extLst>
          </p:nvPr>
        </p:nvGraphicFramePr>
        <p:xfrm>
          <a:off x="1232504" y="1730460"/>
          <a:ext cx="2056001" cy="51054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6001">
                  <a:extLst>
                    <a:ext uri="{9D8B030D-6E8A-4147-A177-3AD203B41FA5}">
                      <a16:colId xmlns:a16="http://schemas.microsoft.com/office/drawing/2014/main" val="552629381"/>
                    </a:ext>
                  </a:extLst>
                </a:gridCol>
              </a:tblGrid>
              <a:tr h="6529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 err="1">
                          <a:solidFill>
                            <a:schemeClr val="accent2"/>
                          </a:solidFill>
                          <a:effectLst/>
                        </a:rPr>
                        <a:t>Buys_computer</a:t>
                      </a:r>
                      <a:endParaRPr lang="en-IN" sz="20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4487795"/>
                  </a:ext>
                </a:extLst>
              </a:tr>
              <a:tr h="31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solidFill>
                            <a:schemeClr val="accent2"/>
                          </a:solidFill>
                          <a:effectLst/>
                        </a:rPr>
                        <a:t>No</a:t>
                      </a:r>
                      <a:endParaRPr lang="en-IN" sz="20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3339374"/>
                  </a:ext>
                </a:extLst>
              </a:tr>
              <a:tr h="31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solidFill>
                            <a:schemeClr val="accent2"/>
                          </a:solidFill>
                          <a:effectLst/>
                        </a:rPr>
                        <a:t>No</a:t>
                      </a:r>
                      <a:endParaRPr lang="en-IN" sz="20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865385"/>
                  </a:ext>
                </a:extLst>
              </a:tr>
              <a:tr h="31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solidFill>
                            <a:schemeClr val="accent2"/>
                          </a:solidFill>
                          <a:effectLst/>
                        </a:rPr>
                        <a:t>Yes</a:t>
                      </a:r>
                      <a:endParaRPr lang="en-IN" sz="20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9469286"/>
                  </a:ext>
                </a:extLst>
              </a:tr>
              <a:tr h="31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solidFill>
                            <a:schemeClr val="accent2"/>
                          </a:solidFill>
                          <a:effectLst/>
                        </a:rPr>
                        <a:t>Yes</a:t>
                      </a:r>
                      <a:endParaRPr lang="en-IN" sz="20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7090125"/>
                  </a:ext>
                </a:extLst>
              </a:tr>
              <a:tr h="31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solidFill>
                            <a:schemeClr val="accent2"/>
                          </a:solidFill>
                          <a:effectLst/>
                        </a:rPr>
                        <a:t>Yes</a:t>
                      </a:r>
                      <a:endParaRPr lang="en-IN" sz="20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3763970"/>
                  </a:ext>
                </a:extLst>
              </a:tr>
              <a:tr h="31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solidFill>
                            <a:schemeClr val="accent2"/>
                          </a:solidFill>
                          <a:effectLst/>
                        </a:rPr>
                        <a:t>No</a:t>
                      </a:r>
                      <a:endParaRPr lang="en-IN" sz="20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0806848"/>
                  </a:ext>
                </a:extLst>
              </a:tr>
              <a:tr h="31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solidFill>
                            <a:schemeClr val="accent2"/>
                          </a:solidFill>
                          <a:effectLst/>
                        </a:rPr>
                        <a:t>Yes</a:t>
                      </a:r>
                      <a:endParaRPr lang="en-IN" sz="20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1076736"/>
                  </a:ext>
                </a:extLst>
              </a:tr>
              <a:tr h="31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solidFill>
                            <a:schemeClr val="accent2"/>
                          </a:solidFill>
                          <a:effectLst/>
                        </a:rPr>
                        <a:t>No</a:t>
                      </a:r>
                      <a:endParaRPr lang="en-IN" sz="20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831248"/>
                  </a:ext>
                </a:extLst>
              </a:tr>
              <a:tr h="31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solidFill>
                            <a:schemeClr val="accent2"/>
                          </a:solidFill>
                          <a:effectLst/>
                        </a:rPr>
                        <a:t>Yes</a:t>
                      </a:r>
                      <a:endParaRPr lang="en-IN" sz="20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5122848"/>
                  </a:ext>
                </a:extLst>
              </a:tr>
              <a:tr h="31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solidFill>
                            <a:schemeClr val="accent2"/>
                          </a:solidFill>
                          <a:effectLst/>
                        </a:rPr>
                        <a:t>Yes</a:t>
                      </a:r>
                      <a:endParaRPr lang="en-IN" sz="20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7686012"/>
                  </a:ext>
                </a:extLst>
              </a:tr>
              <a:tr h="31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solidFill>
                            <a:schemeClr val="accent2"/>
                          </a:solidFill>
                          <a:effectLst/>
                        </a:rPr>
                        <a:t>Yes</a:t>
                      </a:r>
                      <a:endParaRPr lang="en-IN" sz="20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7360553"/>
                  </a:ext>
                </a:extLst>
              </a:tr>
              <a:tr h="31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solidFill>
                            <a:schemeClr val="accent2"/>
                          </a:solidFill>
                          <a:effectLst/>
                        </a:rPr>
                        <a:t>Yes</a:t>
                      </a:r>
                      <a:endParaRPr lang="en-IN" sz="20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2335895"/>
                  </a:ext>
                </a:extLst>
              </a:tr>
              <a:tr h="31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solidFill>
                            <a:schemeClr val="accent2"/>
                          </a:solidFill>
                          <a:effectLst/>
                        </a:rPr>
                        <a:t>Yes</a:t>
                      </a:r>
                      <a:endParaRPr lang="en-IN" sz="20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4324993"/>
                  </a:ext>
                </a:extLst>
              </a:tr>
              <a:tr h="31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solidFill>
                            <a:schemeClr val="accent2"/>
                          </a:solidFill>
                          <a:effectLst/>
                        </a:rPr>
                        <a:t>No</a:t>
                      </a:r>
                      <a:endParaRPr lang="en-IN" sz="20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946229"/>
                  </a:ext>
                </a:extLst>
              </a:tr>
            </a:tbl>
          </a:graphicData>
        </a:graphic>
      </p:graphicFrame>
      <p:graphicFrame>
        <p:nvGraphicFramePr>
          <p:cNvPr id="12" name="Object 4">
            <a:extLst>
              <a:ext uri="{FF2B5EF4-FFF2-40B4-BE49-F238E27FC236}">
                <a16:creationId xmlns:a16="http://schemas.microsoft.com/office/drawing/2014/main" id="{3509AADA-8422-4AF1-BA40-E813EE881C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988789"/>
              </p:ext>
            </p:extLst>
          </p:nvPr>
        </p:nvGraphicFramePr>
        <p:xfrm>
          <a:off x="4888706" y="1785182"/>
          <a:ext cx="331787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7160200" imgH="9944100" progId="Equation.3">
                  <p:embed/>
                </p:oleObj>
              </mc:Choice>
              <mc:Fallback>
                <p:oleObj name="Equation" r:id="rId4" imgW="37160200" imgH="9944100" progId="Equation.3">
                  <p:embed/>
                  <p:pic>
                    <p:nvPicPr>
                      <p:cNvPr id="10" name="Object 4">
                        <a:extLst>
                          <a:ext uri="{FF2B5EF4-FFF2-40B4-BE49-F238E27FC236}">
                            <a16:creationId xmlns:a16="http://schemas.microsoft.com/office/drawing/2014/main" id="{F608B7BE-7C50-9F44-AF48-5E2E4FE34F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8706" y="1785182"/>
                        <a:ext cx="331787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809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C268A-6652-6041-A17D-D6B66810C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C94BE-B262-4744-96EA-281A350F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17786C-7C3B-D747-87C1-16140CE1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Entropy Answers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383E9-3216-4077-96A1-8C38FE6F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1" y="2409031"/>
            <a:ext cx="4143375" cy="426720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A7BE1B-424B-4EB0-8FE2-F919A6696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651040"/>
              </p:ext>
            </p:extLst>
          </p:nvPr>
        </p:nvGraphicFramePr>
        <p:xfrm>
          <a:off x="4802573" y="1541279"/>
          <a:ext cx="2829333" cy="18757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6628">
                  <a:extLst>
                    <a:ext uri="{9D8B030D-6E8A-4147-A177-3AD203B41FA5}">
                      <a16:colId xmlns:a16="http://schemas.microsoft.com/office/drawing/2014/main" val="726975762"/>
                    </a:ext>
                  </a:extLst>
                </a:gridCol>
                <a:gridCol w="1078611">
                  <a:extLst>
                    <a:ext uri="{9D8B030D-6E8A-4147-A177-3AD203B41FA5}">
                      <a16:colId xmlns:a16="http://schemas.microsoft.com/office/drawing/2014/main" val="2100099738"/>
                    </a:ext>
                  </a:extLst>
                </a:gridCol>
                <a:gridCol w="1194094">
                  <a:extLst>
                    <a:ext uri="{9D8B030D-6E8A-4147-A177-3AD203B41FA5}">
                      <a16:colId xmlns:a16="http://schemas.microsoft.com/office/drawing/2014/main" val="3472866262"/>
                    </a:ext>
                  </a:extLst>
                </a:gridCol>
              </a:tblGrid>
              <a:tr h="5454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Age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Buys_computer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057214144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&lt;=30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078442407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&lt;=30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143552505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&lt;=30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457696376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D9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&lt;=30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610213958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D11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&lt;=30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Yes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33684753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B560F0F-7B87-46A6-8481-C16C96673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416447"/>
              </p:ext>
            </p:extLst>
          </p:nvPr>
        </p:nvGraphicFramePr>
        <p:xfrm>
          <a:off x="4802573" y="3613293"/>
          <a:ext cx="2829333" cy="16097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6628">
                  <a:extLst>
                    <a:ext uri="{9D8B030D-6E8A-4147-A177-3AD203B41FA5}">
                      <a16:colId xmlns:a16="http://schemas.microsoft.com/office/drawing/2014/main" val="2862208980"/>
                    </a:ext>
                  </a:extLst>
                </a:gridCol>
                <a:gridCol w="1078611">
                  <a:extLst>
                    <a:ext uri="{9D8B030D-6E8A-4147-A177-3AD203B41FA5}">
                      <a16:colId xmlns:a16="http://schemas.microsoft.com/office/drawing/2014/main" val="3048124149"/>
                    </a:ext>
                  </a:extLst>
                </a:gridCol>
                <a:gridCol w="1194094">
                  <a:extLst>
                    <a:ext uri="{9D8B030D-6E8A-4147-A177-3AD203B41FA5}">
                      <a16:colId xmlns:a16="http://schemas.microsoft.com/office/drawing/2014/main" val="3279193903"/>
                    </a:ext>
                  </a:extLst>
                </a:gridCol>
              </a:tblGrid>
              <a:tr h="5454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Age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Buys_computer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579139309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31..40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904438285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D7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31..40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465293707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D12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31..40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144885382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D13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31..40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Yes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7384892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B9CE115-65EB-4211-9270-6D189E178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217914"/>
              </p:ext>
            </p:extLst>
          </p:nvPr>
        </p:nvGraphicFramePr>
        <p:xfrm>
          <a:off x="7926322" y="5076031"/>
          <a:ext cx="2590800" cy="18757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2140">
                  <a:extLst>
                    <a:ext uri="{9D8B030D-6E8A-4147-A177-3AD203B41FA5}">
                      <a16:colId xmlns:a16="http://schemas.microsoft.com/office/drawing/2014/main" val="1445189053"/>
                    </a:ext>
                  </a:extLst>
                </a:gridCol>
                <a:gridCol w="607060">
                  <a:extLst>
                    <a:ext uri="{9D8B030D-6E8A-4147-A177-3AD203B41FA5}">
                      <a16:colId xmlns:a16="http://schemas.microsoft.com/office/drawing/2014/main" val="140123097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6342939"/>
                    </a:ext>
                  </a:extLst>
                </a:gridCol>
              </a:tblGrid>
              <a:tr h="5454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Age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 err="1">
                          <a:effectLst/>
                        </a:rPr>
                        <a:t>Buys_computer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804296725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&gt;40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605821698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&gt;40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4077813255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D6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&gt;40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No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871347485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D10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&gt;40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656949909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D14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&gt;40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No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5176440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1EED759-8BE3-56A9-B3A4-B8C9D39F8313}"/>
              </a:ext>
            </a:extLst>
          </p:cNvPr>
          <p:cNvSpPr txBox="1"/>
          <p:nvPr/>
        </p:nvSpPr>
        <p:spPr>
          <a:xfrm>
            <a:off x="7926322" y="1875631"/>
            <a:ext cx="2590800" cy="106182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&lt;=30 – Youth</a:t>
            </a:r>
          </a:p>
          <a:p>
            <a:r>
              <a:rPr lang="en-US" dirty="0"/>
              <a:t>31..40 – Middle Aged</a:t>
            </a:r>
          </a:p>
          <a:p>
            <a:r>
              <a:rPr lang="en-US" dirty="0"/>
              <a:t>&gt;40 - Senior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4EEE71-A673-4640-B467-6935D75C9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51" y="1460190"/>
            <a:ext cx="2829333" cy="87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8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C268A-6652-6041-A17D-D6B66810C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C94BE-B262-4744-96EA-281A350F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17786C-7C3B-D747-87C1-16140CE1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Entropy Answers</a:t>
            </a:r>
          </a:p>
        </p:txBody>
      </p:sp>
      <p:graphicFrame>
        <p:nvGraphicFramePr>
          <p:cNvPr id="10" name="Object 5">
            <a:extLst>
              <a:ext uri="{FF2B5EF4-FFF2-40B4-BE49-F238E27FC236}">
                <a16:creationId xmlns:a16="http://schemas.microsoft.com/office/drawing/2014/main" id="{91C7337A-C562-40D7-A59B-9D05745F03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712473"/>
              </p:ext>
            </p:extLst>
          </p:nvPr>
        </p:nvGraphicFramePr>
        <p:xfrm>
          <a:off x="3098006" y="1951831"/>
          <a:ext cx="44958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3599100" imgH="10528300" progId="Equation.3">
                  <p:embed/>
                </p:oleObj>
              </mc:Choice>
              <mc:Fallback>
                <p:oleObj name="Equation" r:id="rId2" imgW="43599100" imgH="10528300" progId="Equation.3">
                  <p:embed/>
                  <p:pic>
                    <p:nvPicPr>
                      <p:cNvPr id="11" name="Object 5">
                        <a:extLst>
                          <a:ext uri="{FF2B5EF4-FFF2-40B4-BE49-F238E27FC236}">
                            <a16:creationId xmlns:a16="http://schemas.microsoft.com/office/drawing/2014/main" id="{AF6EC871-6879-BA4C-AB8B-DA762938B5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8006" y="1951831"/>
                        <a:ext cx="449580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7DB0A8D-3567-4FC2-A19E-E980CCA1D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831" y="3243262"/>
            <a:ext cx="5095875" cy="1074738"/>
          </a:xfrm>
          <a:prstGeom prst="rect">
            <a:avLst/>
          </a:prstGeom>
        </p:spPr>
      </p:pic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A3DE460E-3FA3-45FA-8855-7848D55C9B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484712"/>
              </p:ext>
            </p:extLst>
          </p:nvPr>
        </p:nvGraphicFramePr>
        <p:xfrm>
          <a:off x="3188831" y="4931314"/>
          <a:ext cx="458946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1249600" imgH="4978400" progId="Equation.3">
                  <p:embed/>
                </p:oleObj>
              </mc:Choice>
              <mc:Fallback>
                <p:oleObj name="Equation" r:id="rId5" imgW="41249600" imgH="4978400" progId="Equation.3">
                  <p:embed/>
                  <p:pic>
                    <p:nvPicPr>
                      <p:cNvPr id="12" name="Object 6">
                        <a:extLst>
                          <a:ext uri="{FF2B5EF4-FFF2-40B4-BE49-F238E27FC236}">
                            <a16:creationId xmlns:a16="http://schemas.microsoft.com/office/drawing/2014/main" id="{FE9A057B-B494-5D43-A400-7AEC0C99D8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8831" y="4931314"/>
                        <a:ext cx="4589462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B81CC69-65E8-4DEE-B2ED-1E0AACC7CB33}"/>
              </a:ext>
            </a:extLst>
          </p:cNvPr>
          <p:cNvSpPr txBox="1"/>
          <p:nvPr/>
        </p:nvSpPr>
        <p:spPr>
          <a:xfrm>
            <a:off x="3698966" y="5741852"/>
            <a:ext cx="3853200" cy="95410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00FF"/>
                </a:solidFill>
              </a:rPr>
              <a:t>Gain(A)=0.940 – 0.693</a:t>
            </a:r>
          </a:p>
          <a:p>
            <a:r>
              <a:rPr lang="en-IN" sz="2800" b="1" dirty="0">
                <a:solidFill>
                  <a:srgbClr val="0000FF"/>
                </a:solidFill>
              </a:rPr>
              <a:t>Gain(A)=0.246</a:t>
            </a:r>
          </a:p>
        </p:txBody>
      </p:sp>
    </p:spTree>
    <p:extLst>
      <p:ext uri="{BB962C8B-B14F-4D97-AF65-F5344CB8AC3E}">
        <p14:creationId xmlns:p14="http://schemas.microsoft.com/office/powerpoint/2010/main" val="3443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C268A-6652-6041-A17D-D6B66810C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C94BE-B262-4744-96EA-281A350F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17786C-7C3B-D747-87C1-16140CE12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906" y="81247"/>
            <a:ext cx="3445379" cy="595282"/>
          </a:xfrm>
        </p:spPr>
        <p:txBody>
          <a:bodyPr/>
          <a:lstStyle/>
          <a:p>
            <a:r>
              <a:rPr lang="en-GB" dirty="0"/>
              <a:t>Entropy Answers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15287-C3E4-D2E4-4973-1F6FB0ACC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106" y="1756927"/>
            <a:ext cx="1285875" cy="4562474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27581E-5709-1C6A-28C7-6BB05725F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06" y="1756926"/>
            <a:ext cx="5476875" cy="456247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099CBB-9EFA-0586-E451-68F6DE7E4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906" y="1875631"/>
            <a:ext cx="2085975" cy="44437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07DEAE-5E80-07B2-17AB-5328D699E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306" y="81247"/>
            <a:ext cx="2829333" cy="8726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E95670-0035-F44E-4991-AD22C820B388}"/>
              </a:ext>
            </a:extLst>
          </p:cNvPr>
          <p:cNvSpPr txBox="1"/>
          <p:nvPr/>
        </p:nvSpPr>
        <p:spPr>
          <a:xfrm>
            <a:off x="2526506" y="6523831"/>
            <a:ext cx="1371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0.789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56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C268A-6652-6041-A17D-D6B66810C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C94BE-B262-4744-96EA-281A350F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17786C-7C3B-D747-87C1-16140CE12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9906" y="81247"/>
            <a:ext cx="3826379" cy="595282"/>
          </a:xfrm>
        </p:spPr>
        <p:txBody>
          <a:bodyPr/>
          <a:lstStyle/>
          <a:p>
            <a:r>
              <a:rPr lang="en-GB" dirty="0"/>
              <a:t>Entropy Answers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03793-5C3E-9E3D-4128-85DF3DF3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906" y="1721352"/>
            <a:ext cx="1295400" cy="4954879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995513-D343-296A-F913-04275904C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06" y="1721351"/>
            <a:ext cx="6048375" cy="4954880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9D9A6-19AE-736D-9AC3-EF957CA32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839" y="1799430"/>
            <a:ext cx="1769268" cy="49548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B27619-AB2B-CEE1-2D2C-E5E579CFB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706" y="171157"/>
            <a:ext cx="2829333" cy="87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C268A-6652-6041-A17D-D6B66810C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C94BE-B262-4744-96EA-281A350F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17786C-7C3B-D747-87C1-16140CE12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3706" y="46831"/>
            <a:ext cx="3940493" cy="595282"/>
          </a:xfrm>
        </p:spPr>
        <p:txBody>
          <a:bodyPr/>
          <a:lstStyle/>
          <a:p>
            <a:r>
              <a:rPr lang="en-GB" dirty="0"/>
              <a:t>Entropy Answers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150EC2-AF0D-A80A-E7F0-105937115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106" y="1799431"/>
            <a:ext cx="1447800" cy="4590692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DCE57-4949-00E3-CE52-476D5E2ED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23" y="1799431"/>
            <a:ext cx="6338983" cy="4590692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6A16C-CC36-DEC5-880C-0A94F8A98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347" y="1799431"/>
            <a:ext cx="1722159" cy="45906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CC5B83-9975-E1F0-E94B-050648474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573" y="131139"/>
            <a:ext cx="2829333" cy="87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70EBAD-AB63-D54A-9CB9-8C408B399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06" y="2155676"/>
            <a:ext cx="9455993" cy="1174624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en-US" dirty="0"/>
              <a:t>Classification: </a:t>
            </a:r>
          </a:p>
          <a:p>
            <a:pPr lvl="1">
              <a:lnSpc>
                <a:spcPct val="130000"/>
              </a:lnSpc>
            </a:pPr>
            <a:r>
              <a:rPr lang="en-US" altLang="en-US" dirty="0"/>
              <a:t>Decision Tree Induction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D8CAE-601F-FC4D-902E-5707D8AAB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71B84-E5F0-B346-BE7F-928D39BF6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5A9390-40A4-BC4F-951F-2D2E52F50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306" y="81247"/>
            <a:ext cx="8626979" cy="727584"/>
          </a:xfrm>
        </p:spPr>
        <p:txBody>
          <a:bodyPr/>
          <a:lstStyle/>
          <a:p>
            <a:r>
              <a:rPr lang="en-US" altLang="en-US" dirty="0"/>
              <a:t>Classification</a:t>
            </a:r>
            <a:endParaRPr lang="en-GB" dirty="0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5E37BE62-D059-3842-8284-0EB222CC7706}"/>
              </a:ext>
            </a:extLst>
          </p:cNvPr>
          <p:cNvSpPr>
            <a:spLocks noChangeArrowheads="1"/>
          </p:cNvSpPr>
          <p:nvPr/>
        </p:nvSpPr>
        <p:spPr bwMode="auto">
          <a:xfrm rot="9803581">
            <a:off x="4551027" y="2629709"/>
            <a:ext cx="533400" cy="381000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chemeClr val="accent2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rot="10800000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5394B1-EDF1-D5DE-032E-FD3D53026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100" y="1627375"/>
            <a:ext cx="45624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0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C268A-6652-6041-A17D-D6B66810C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C94BE-B262-4744-96EA-281A350F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17786C-7C3B-D747-87C1-16140CE1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Entropy Answers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F156734-99F6-ED42-8FA7-85B689191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contrast="40000"/>
          </a:blip>
          <a:srcRect l="3887" r="5475"/>
          <a:stretch/>
        </p:blipFill>
        <p:spPr bwMode="auto">
          <a:xfrm>
            <a:off x="1307306" y="1607094"/>
            <a:ext cx="6934201" cy="4862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7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C268A-6652-6041-A17D-D6B66810C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C94BE-B262-4744-96EA-281A350F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17786C-7C3B-D747-87C1-16140CE1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Entropy Answers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4020A-2EEE-964C-9EF3-2F5C7D3C057E}"/>
              </a:ext>
            </a:extLst>
          </p:cNvPr>
          <p:cNvSpPr/>
          <p:nvPr/>
        </p:nvSpPr>
        <p:spPr>
          <a:xfrm>
            <a:off x="1002506" y="2409031"/>
            <a:ext cx="65532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FF33CC"/>
                </a:solidFill>
                <a:latin typeface="Open Sans"/>
              </a:rPr>
              <a:t>Information Gain (Age) =0.246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b="1" dirty="0">
              <a:solidFill>
                <a:srgbClr val="4A4A4A"/>
              </a:solidFill>
              <a:latin typeface="Open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4A4A4A"/>
                </a:solidFill>
                <a:latin typeface="Open Sans"/>
              </a:rPr>
              <a:t>Information Gain (Income) =0.029</a:t>
            </a:r>
            <a:endParaRPr lang="en-IN" dirty="0">
              <a:solidFill>
                <a:srgbClr val="4A4A4A"/>
              </a:solidFill>
              <a:latin typeface="Open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b="1" dirty="0">
              <a:solidFill>
                <a:srgbClr val="4A4A4A"/>
              </a:solidFill>
              <a:latin typeface="Open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4A4A4A"/>
                </a:solidFill>
                <a:latin typeface="Open Sans"/>
              </a:rPr>
              <a:t>Information Gain (Student) = 0.151</a:t>
            </a:r>
            <a:endParaRPr lang="en-IN" dirty="0">
              <a:solidFill>
                <a:srgbClr val="4A4A4A"/>
              </a:solidFill>
              <a:latin typeface="Open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b="1" dirty="0">
              <a:solidFill>
                <a:srgbClr val="4A4A4A"/>
              </a:solidFill>
              <a:latin typeface="Open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4A4A4A"/>
                </a:solidFill>
                <a:latin typeface="Open Sans"/>
              </a:rPr>
              <a:t>Information Gain (</a:t>
            </a:r>
            <a:r>
              <a:rPr lang="en-IN" b="1" dirty="0" err="1">
                <a:solidFill>
                  <a:srgbClr val="4A4A4A"/>
                </a:solidFill>
                <a:latin typeface="Open Sans"/>
              </a:rPr>
              <a:t>credit_rating</a:t>
            </a:r>
            <a:r>
              <a:rPr lang="en-IN" b="1" dirty="0">
                <a:solidFill>
                  <a:srgbClr val="4A4A4A"/>
                </a:solidFill>
                <a:latin typeface="Open Sans"/>
              </a:rPr>
              <a:t>) =0.048</a:t>
            </a:r>
            <a:endParaRPr lang="en-IN" b="0" i="0" dirty="0">
              <a:solidFill>
                <a:srgbClr val="4A4A4A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7694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35CA7A-137B-EC46-B54C-2513A4613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3893" y="1494631"/>
            <a:ext cx="7836442" cy="5181600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9450F-7B13-C44F-90E0-0F23C5D8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25808-FAB0-F747-9FD0-EA6AF2F2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227AEC-B3CE-434B-8846-ADF29D51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36831-C83C-F548-C094-F05B4C553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6" y="1866455"/>
            <a:ext cx="1990725" cy="4572000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4096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A6D7D9-AEC4-EA4A-8F82-5EBAA31C6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488" y="1685925"/>
            <a:ext cx="8623300" cy="504190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C5536-2B35-2B4E-A504-20348A4C6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5C624-2891-C64B-98D8-F2374AA0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C2BF01-A7C4-2842-B95F-7E0DF867A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The Tree: “age” as the root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03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CB39A1-E316-3444-97F0-59E5D23E3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486" y="4860063"/>
            <a:ext cx="9455993" cy="1219200"/>
          </a:xfrm>
        </p:spPr>
        <p:txBody>
          <a:bodyPr/>
          <a:lstStyle/>
          <a:p>
            <a:r>
              <a:rPr lang="en-IN" sz="2400" dirty="0"/>
              <a:t>Age&lt;=30: </a:t>
            </a:r>
          </a:p>
          <a:p>
            <a:r>
              <a:rPr lang="en-IN" sz="2400" dirty="0"/>
              <a:t>Entropy I(2,3)= -2/5 log</a:t>
            </a:r>
            <a:r>
              <a:rPr lang="en-IN" sz="2400" baseline="-25000" dirty="0"/>
              <a:t>2</a:t>
            </a:r>
            <a:r>
              <a:rPr lang="en-IN" sz="2400" dirty="0"/>
              <a:t>(2/5) – 3/5 log</a:t>
            </a:r>
            <a:r>
              <a:rPr lang="en-IN" sz="2400" baseline="-25000" dirty="0"/>
              <a:t>2</a:t>
            </a:r>
            <a:r>
              <a:rPr lang="en-IN" sz="2400" dirty="0"/>
              <a:t>(3/5) = </a:t>
            </a:r>
            <a:r>
              <a:rPr lang="en-IN" sz="2400" b="1" u="sng" dirty="0">
                <a:solidFill>
                  <a:srgbClr val="FFC000"/>
                </a:solidFill>
              </a:rPr>
              <a:t>0.97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C6F1B-35FE-C348-BFF0-0599F128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0450D-4265-234B-9B7A-80507FCE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63C882-2BE8-5C45-8767-A2140A6D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Split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18855F-FBB7-4CDC-811B-2DD69D0B7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819232"/>
              </p:ext>
            </p:extLst>
          </p:nvPr>
        </p:nvGraphicFramePr>
        <p:xfrm>
          <a:off x="1116806" y="1706311"/>
          <a:ext cx="4800600" cy="31537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4445">
                  <a:extLst>
                    <a:ext uri="{9D8B030D-6E8A-4147-A177-3AD203B41FA5}">
                      <a16:colId xmlns:a16="http://schemas.microsoft.com/office/drawing/2014/main" val="726975762"/>
                    </a:ext>
                  </a:extLst>
                </a:gridCol>
                <a:gridCol w="1830107">
                  <a:extLst>
                    <a:ext uri="{9D8B030D-6E8A-4147-A177-3AD203B41FA5}">
                      <a16:colId xmlns:a16="http://schemas.microsoft.com/office/drawing/2014/main" val="2100099738"/>
                    </a:ext>
                  </a:extLst>
                </a:gridCol>
                <a:gridCol w="2026048">
                  <a:extLst>
                    <a:ext uri="{9D8B030D-6E8A-4147-A177-3AD203B41FA5}">
                      <a16:colId xmlns:a16="http://schemas.microsoft.com/office/drawing/2014/main" val="3472866262"/>
                    </a:ext>
                  </a:extLst>
                </a:gridCol>
              </a:tblGrid>
              <a:tr h="9170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Age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 err="1">
                          <a:effectLst/>
                        </a:rPr>
                        <a:t>Buys_computer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057214144"/>
                  </a:ext>
                </a:extLst>
              </a:tr>
              <a:tr h="4473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D1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&lt;=30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No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078442407"/>
                  </a:ext>
                </a:extLst>
              </a:tr>
              <a:tr h="4473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D2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</a:rPr>
                        <a:t>&lt;=30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No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143552505"/>
                  </a:ext>
                </a:extLst>
              </a:tr>
              <a:tr h="4473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D8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</a:rPr>
                        <a:t>&lt;=30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No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457696376"/>
                  </a:ext>
                </a:extLst>
              </a:tr>
              <a:tr h="4473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D9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</a:rPr>
                        <a:t>&lt;=30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Yes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610213958"/>
                  </a:ext>
                </a:extLst>
              </a:tr>
              <a:tr h="4473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D11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</a:rPr>
                        <a:t>&lt;=30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Yes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336847537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900931C-F35B-4380-9713-842A7C50C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429" y="1689247"/>
            <a:ext cx="4195539" cy="317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8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CB39A1-E316-3444-97F0-59E5D23E3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/>
              <a:t>For Income we have three values </a:t>
            </a:r>
            <a:r>
              <a:rPr lang="en-IN" sz="1800" dirty="0" err="1"/>
              <a:t>income_high</a:t>
            </a:r>
            <a:r>
              <a:rPr lang="en-IN" sz="1800" dirty="0"/>
              <a:t> (0 yes and 2 no), </a:t>
            </a:r>
            <a:r>
              <a:rPr lang="en-IN" sz="1800" dirty="0" err="1"/>
              <a:t>income_medium</a:t>
            </a:r>
            <a:r>
              <a:rPr lang="en-IN" sz="1800" dirty="0"/>
              <a:t> (1 yes and 1 no) and </a:t>
            </a:r>
            <a:r>
              <a:rPr lang="en-IN" sz="1800" dirty="0" err="1"/>
              <a:t>income_low</a:t>
            </a:r>
            <a:r>
              <a:rPr lang="en-IN" sz="1800" dirty="0"/>
              <a:t> (1 yes and 0 no) </a:t>
            </a:r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endParaRPr lang="en-IN" dirty="0"/>
          </a:p>
          <a:p>
            <a:r>
              <a:rPr lang="en-IN" dirty="0"/>
              <a:t>For Student we have two values </a:t>
            </a:r>
            <a:r>
              <a:rPr lang="en-IN" dirty="0" err="1"/>
              <a:t>student_yes</a:t>
            </a:r>
            <a:r>
              <a:rPr lang="en-IN" dirty="0"/>
              <a:t> (2 yes and 0 no) and </a:t>
            </a:r>
            <a:r>
              <a:rPr lang="en-IN" dirty="0" err="1"/>
              <a:t>student_no</a:t>
            </a:r>
            <a:r>
              <a:rPr lang="en-IN" dirty="0"/>
              <a:t> (0 yes 3 no) </a:t>
            </a:r>
            <a:endParaRPr lang="en-IN" sz="1800" dirty="0"/>
          </a:p>
          <a:p>
            <a:endParaRPr lang="en-IN" sz="1800" dirty="0"/>
          </a:p>
          <a:p>
            <a:endParaRPr lang="en-IN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C6F1B-35FE-C348-BFF0-0599F128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0450D-4265-234B-9B7A-80507FCE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63C882-2BE8-5C45-8767-A2140A6D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84CB0-352E-054D-AC9F-0E4ACE3F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83" y="2866231"/>
            <a:ext cx="6108192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779149-B351-BB4A-AADC-D03D0B3D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83" y="5287742"/>
            <a:ext cx="3956050" cy="115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2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5D6EEB-1754-4611-8BEE-2BB4B69A7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 Student we have two values </a:t>
            </a:r>
            <a:r>
              <a:rPr lang="en-IN" dirty="0" err="1"/>
              <a:t>credit_fair</a:t>
            </a:r>
            <a:r>
              <a:rPr lang="en-IN" dirty="0"/>
              <a:t> (1 yes and 2 no) and </a:t>
            </a:r>
            <a:r>
              <a:rPr lang="en-IN" dirty="0" err="1"/>
              <a:t>credit_excellent</a:t>
            </a:r>
            <a:r>
              <a:rPr lang="en-IN" dirty="0"/>
              <a:t> (1 yes 1 no) 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Gain (</a:t>
            </a:r>
            <a:r>
              <a:rPr lang="en-IN" dirty="0" err="1"/>
              <a:t>Credit_rating</a:t>
            </a:r>
            <a:r>
              <a:rPr lang="en-IN" dirty="0"/>
              <a:t>) – 0.0192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BD238F-3D60-4202-A428-6FBC3FECC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Split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2F7E0-06C3-4D38-9C87-8205128221CF}"/>
              </a:ext>
            </a:extLst>
          </p:cNvPr>
          <p:cNvSpPr txBox="1"/>
          <p:nvPr/>
        </p:nvSpPr>
        <p:spPr>
          <a:xfrm>
            <a:off x="2526506" y="3625839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IN" b="1" dirty="0">
              <a:solidFill>
                <a:srgbClr val="4A4A4A"/>
              </a:solidFill>
              <a:latin typeface="Open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latin typeface="Open Sans"/>
              </a:rPr>
              <a:t>Information Gain (Income) =0.57</a:t>
            </a:r>
            <a:endParaRPr lang="en-IN" dirty="0">
              <a:latin typeface="Open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b="1" dirty="0">
              <a:latin typeface="Open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FF33CC"/>
                </a:solidFill>
                <a:latin typeface="Open Sans"/>
              </a:rPr>
              <a:t>Information Gain (Student) = 0.97</a:t>
            </a:r>
            <a:endParaRPr lang="en-IN" dirty="0">
              <a:solidFill>
                <a:srgbClr val="FF33CC"/>
              </a:solidFill>
              <a:latin typeface="Open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b="1" dirty="0">
              <a:latin typeface="Open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latin typeface="Open Sans"/>
              </a:rPr>
              <a:t>Information Gain (</a:t>
            </a:r>
            <a:r>
              <a:rPr lang="en-IN" b="1" dirty="0" err="1">
                <a:latin typeface="Open Sans"/>
              </a:rPr>
              <a:t>credit_rating</a:t>
            </a:r>
            <a:r>
              <a:rPr lang="en-IN" b="1" dirty="0">
                <a:latin typeface="Open Sans"/>
              </a:rPr>
              <a:t>) = 0.0192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80AD2-CCD7-0466-55A3-6CC433F77C08}"/>
              </a:ext>
            </a:extLst>
          </p:cNvPr>
          <p:cNvSpPr txBox="1"/>
          <p:nvPr/>
        </p:nvSpPr>
        <p:spPr>
          <a:xfrm>
            <a:off x="164306" y="7099919"/>
            <a:ext cx="74718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</p:spTree>
    <p:extLst>
      <p:ext uri="{BB962C8B-B14F-4D97-AF65-F5344CB8AC3E}">
        <p14:creationId xmlns:p14="http://schemas.microsoft.com/office/powerpoint/2010/main" val="192392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6F489E-4953-824E-9509-49209A959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0615" y="2332831"/>
            <a:ext cx="8570459" cy="3886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60C8D-230F-CF4D-8928-B58CE4870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46066-30E6-4242-B567-5470BB86B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80545A-E474-6641-97A0-92285DF2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Level Tree</a:t>
            </a:r>
          </a:p>
        </p:txBody>
      </p:sp>
    </p:spTree>
    <p:extLst>
      <p:ext uri="{BB962C8B-B14F-4D97-AF65-F5344CB8AC3E}">
        <p14:creationId xmlns:p14="http://schemas.microsoft.com/office/powerpoint/2010/main" val="181475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F0EBFF-0267-CD46-B5B0-A7977E280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906" y="4999831"/>
            <a:ext cx="9455993" cy="1219200"/>
          </a:xfrm>
        </p:spPr>
        <p:txBody>
          <a:bodyPr/>
          <a:lstStyle/>
          <a:p>
            <a:r>
              <a:rPr lang="en-IN" sz="2400" dirty="0"/>
              <a:t>Entropy age &gt;40: </a:t>
            </a:r>
          </a:p>
          <a:p>
            <a:r>
              <a:rPr lang="en-IN" sz="2400" dirty="0"/>
              <a:t>Entropy I(3,2)= -3/5 log</a:t>
            </a:r>
            <a:r>
              <a:rPr lang="en-IN" sz="2400" baseline="-25000" dirty="0"/>
              <a:t>2</a:t>
            </a:r>
            <a:r>
              <a:rPr lang="en-IN" sz="2400" dirty="0"/>
              <a:t>(3/5) – 2/5 log</a:t>
            </a:r>
            <a:r>
              <a:rPr lang="en-IN" sz="2400" baseline="-25000" dirty="0"/>
              <a:t>2</a:t>
            </a:r>
            <a:r>
              <a:rPr lang="en-IN" sz="2400" dirty="0"/>
              <a:t>(2/5) = </a:t>
            </a:r>
            <a:r>
              <a:rPr lang="en-IN" sz="2400" b="1" u="sng" dirty="0">
                <a:solidFill>
                  <a:srgbClr val="00B050"/>
                </a:solidFill>
              </a:rPr>
              <a:t>0.97</a:t>
            </a:r>
          </a:p>
          <a:p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C776AB-B30D-AE49-86F1-70CA4F37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99E82-4A29-5C48-BEDC-7701B2FA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A867B2-3CED-144B-B6F0-2365DB7D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split &gt;40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9EB12A2-4842-47AF-B68D-447180BD0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625545"/>
              </p:ext>
            </p:extLst>
          </p:nvPr>
        </p:nvGraphicFramePr>
        <p:xfrm>
          <a:off x="1002506" y="1616194"/>
          <a:ext cx="4572000" cy="29264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0247">
                  <a:extLst>
                    <a:ext uri="{9D8B030D-6E8A-4147-A177-3AD203B41FA5}">
                      <a16:colId xmlns:a16="http://schemas.microsoft.com/office/drawing/2014/main" val="1445189053"/>
                    </a:ext>
                  </a:extLst>
                </a:gridCol>
                <a:gridCol w="1071283">
                  <a:extLst>
                    <a:ext uri="{9D8B030D-6E8A-4147-A177-3AD203B41FA5}">
                      <a16:colId xmlns:a16="http://schemas.microsoft.com/office/drawing/2014/main" val="1401230971"/>
                    </a:ext>
                  </a:extLst>
                </a:gridCol>
                <a:gridCol w="2420470">
                  <a:extLst>
                    <a:ext uri="{9D8B030D-6E8A-4147-A177-3AD203B41FA5}">
                      <a16:colId xmlns:a16="http://schemas.microsoft.com/office/drawing/2014/main" val="706342939"/>
                    </a:ext>
                  </a:extLst>
                </a:gridCol>
              </a:tblGrid>
              <a:tr h="8509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Age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 err="1">
                          <a:effectLst/>
                        </a:rPr>
                        <a:t>Buys_computer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804296725"/>
                  </a:ext>
                </a:extLst>
              </a:tr>
              <a:tr h="4150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D4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</a:rPr>
                        <a:t>&gt;40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Yes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605821698"/>
                  </a:ext>
                </a:extLst>
              </a:tr>
              <a:tr h="4150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D5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</a:rPr>
                        <a:t>&gt;40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Yes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4077813255"/>
                  </a:ext>
                </a:extLst>
              </a:tr>
              <a:tr h="4150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D6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</a:rPr>
                        <a:t>&gt;40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No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871347485"/>
                  </a:ext>
                </a:extLst>
              </a:tr>
              <a:tr h="4150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D10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&gt;40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Yes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656949909"/>
                  </a:ext>
                </a:extLst>
              </a:tr>
              <a:tr h="4150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D14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</a:rPr>
                        <a:t>&gt;40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No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51764404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CB4D4CA-DAC8-4DD6-A2F9-3FE45F47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99" y="1481449"/>
            <a:ext cx="4419600" cy="320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F0EBFF-0267-CD46-B5B0-A7977E280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13" y="1615407"/>
            <a:ext cx="9455993" cy="4835828"/>
          </a:xfrm>
        </p:spPr>
        <p:txBody>
          <a:bodyPr/>
          <a:lstStyle/>
          <a:p>
            <a:r>
              <a:rPr lang="en-IN" sz="1800" dirty="0"/>
              <a:t>For Income we have two values </a:t>
            </a:r>
            <a:r>
              <a:rPr lang="en-IN" sz="1800" dirty="0" err="1"/>
              <a:t>income_medium</a:t>
            </a:r>
            <a:r>
              <a:rPr lang="en-IN" sz="1800" dirty="0"/>
              <a:t> (2 yes and 1 no) and </a:t>
            </a:r>
            <a:r>
              <a:rPr lang="en-IN" sz="1800" dirty="0" err="1"/>
              <a:t>income_low</a:t>
            </a:r>
            <a:r>
              <a:rPr lang="en-IN" sz="1800" dirty="0"/>
              <a:t> (1 yes and 1 no) </a:t>
            </a:r>
          </a:p>
          <a:p>
            <a:endParaRPr lang="en-IN" sz="1800" dirty="0"/>
          </a:p>
          <a:p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r>
              <a:rPr lang="en-IN" sz="1800" dirty="0"/>
              <a:t>For Student we have two values </a:t>
            </a:r>
            <a:r>
              <a:rPr lang="en-IN" sz="1800" dirty="0" err="1"/>
              <a:t>student_yes</a:t>
            </a:r>
            <a:r>
              <a:rPr lang="en-IN" sz="1800" dirty="0"/>
              <a:t> (2 yes and 1 no) and </a:t>
            </a:r>
            <a:r>
              <a:rPr lang="en-IN" sz="1800" dirty="0" err="1"/>
              <a:t>student_no</a:t>
            </a:r>
            <a:r>
              <a:rPr lang="en-IN" sz="1800" dirty="0"/>
              <a:t> (1 yes and 1 no) </a:t>
            </a:r>
          </a:p>
          <a:p>
            <a:endParaRPr lang="en-IN" sz="1800" dirty="0"/>
          </a:p>
          <a:p>
            <a:endParaRPr lang="en-IN" sz="1800" dirty="0"/>
          </a:p>
          <a:p>
            <a:pPr marL="0" indent="0">
              <a:buNone/>
            </a:pPr>
            <a:r>
              <a:rPr lang="en-IN" sz="1800" dirty="0"/>
              <a:t> </a:t>
            </a:r>
          </a:p>
          <a:p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C776AB-B30D-AE49-86F1-70CA4F37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99E82-4A29-5C48-BEDC-7701B2FA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A867B2-3CED-144B-B6F0-2365DB7D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split &gt;40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ED278-532F-9B44-9280-64826B7CB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32" y="2564583"/>
            <a:ext cx="6975729" cy="1299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863855-0C0D-0B44-8AC9-91A16C8E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506" y="5228431"/>
            <a:ext cx="8128826" cy="87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8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753939-44AB-7201-933F-FCFC8F5C8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06" y="2332831"/>
            <a:ext cx="9455993" cy="419100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FF33CC"/>
                </a:solidFill>
                <a:effectLst/>
                <a:latin typeface="Aptos Narrow" panose="020B0004020202020204" pitchFamily="34" charset="0"/>
              </a:rPr>
              <a:t>Root Node</a:t>
            </a:r>
            <a:r>
              <a:rPr lang="en-US" sz="2200" b="0" i="0" dirty="0">
                <a:solidFill>
                  <a:srgbClr val="FF33CC"/>
                </a:solidFill>
                <a:effectLst/>
                <a:latin typeface="Aptos Narrow" panose="020B0004020202020204" pitchFamily="34" charset="0"/>
              </a:rPr>
              <a:t>: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91919"/>
                </a:solidFill>
                <a:effectLst/>
                <a:latin typeface="Aptos Narrow" panose="020B0004020202020204" pitchFamily="34" charset="0"/>
              </a:rPr>
              <a:t>Represents the entire dataset and serves as the starting point for splitting.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7030A0"/>
                </a:solidFill>
                <a:effectLst/>
                <a:latin typeface="Aptos Narrow" panose="020B0004020202020204" pitchFamily="34" charset="0"/>
              </a:rPr>
              <a:t>Internal Nodes</a:t>
            </a:r>
            <a:r>
              <a:rPr lang="en-US" sz="2200" b="0" i="0" dirty="0">
                <a:solidFill>
                  <a:srgbClr val="7030A0"/>
                </a:solidFill>
                <a:effectLst/>
                <a:latin typeface="Aptos Narrow" panose="020B0004020202020204" pitchFamily="34" charset="0"/>
              </a:rPr>
              <a:t>: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91919"/>
                </a:solidFill>
                <a:effectLst/>
                <a:latin typeface="Aptos Narrow" panose="020B0004020202020204" pitchFamily="34" charset="0"/>
              </a:rPr>
              <a:t>Represent decisions based on attributes (e.g., “Is it raining?”).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FF33CC"/>
                </a:solidFill>
                <a:effectLst/>
                <a:latin typeface="Aptos Narrow" panose="020B0004020202020204" pitchFamily="34" charset="0"/>
              </a:rPr>
              <a:t>Branches</a:t>
            </a:r>
            <a:r>
              <a:rPr lang="en-US" sz="2200" b="0" i="0" dirty="0">
                <a:solidFill>
                  <a:srgbClr val="FF33CC"/>
                </a:solidFill>
                <a:effectLst/>
                <a:latin typeface="Aptos Narrow" panose="020B0004020202020204" pitchFamily="34" charset="0"/>
              </a:rPr>
              <a:t>: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91919"/>
                </a:solidFill>
                <a:effectLst/>
                <a:latin typeface="Aptos Narrow" panose="020B0004020202020204" pitchFamily="34" charset="0"/>
              </a:rPr>
              <a:t>Indicate possible outcomes of decisions (e.g., “Yes” or “No”).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7030A0"/>
                </a:solidFill>
                <a:effectLst/>
                <a:latin typeface="Aptos Narrow" panose="020B0004020202020204" pitchFamily="34" charset="0"/>
              </a:rPr>
              <a:t>Leaf Nodes</a:t>
            </a:r>
            <a:r>
              <a:rPr lang="en-US" sz="2200" b="0" i="0" dirty="0">
                <a:solidFill>
                  <a:srgbClr val="7030A0"/>
                </a:solidFill>
                <a:effectLst/>
                <a:latin typeface="Aptos Narrow" panose="020B0004020202020204" pitchFamily="34" charset="0"/>
              </a:rPr>
              <a:t>: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91919"/>
                </a:solidFill>
                <a:effectLst/>
                <a:latin typeface="Aptos Narrow" panose="020B0004020202020204" pitchFamily="34" charset="0"/>
              </a:rPr>
              <a:t>Represent final outcomes or classifications (e.g., “Play tennis” or “Don’t play tennis”).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F77A3C-6B38-2FAC-62AE-FE7506FD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Decision Tree Components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B972A-A9C0-A94E-EDD8-6EB1A2F530ED}"/>
              </a:ext>
            </a:extLst>
          </p:cNvPr>
          <p:cNvSpPr txBox="1"/>
          <p:nvPr/>
        </p:nvSpPr>
        <p:spPr>
          <a:xfrm>
            <a:off x="697706" y="1652666"/>
            <a:ext cx="960839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FF"/>
                </a:solidFill>
                <a:effectLst/>
                <a:latin typeface="Aptos Narrow" panose="020B0004020202020204" pitchFamily="34" charset="0"/>
              </a:rPr>
              <a:t>Forecast whether the match will be played or not according to the weather condition. </a:t>
            </a:r>
            <a:endParaRPr lang="en-IN" dirty="0">
              <a:solidFill>
                <a:srgbClr val="0000FF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45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F0EBFF-0267-CD46-B5B0-A7977E280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13" y="1615407"/>
            <a:ext cx="9455993" cy="5316082"/>
          </a:xfrm>
        </p:spPr>
        <p:txBody>
          <a:bodyPr/>
          <a:lstStyle/>
          <a:p>
            <a:r>
              <a:rPr lang="en-IN" sz="1800" dirty="0"/>
              <a:t>For </a:t>
            </a:r>
            <a:r>
              <a:rPr lang="en-IN" sz="1800" dirty="0" err="1"/>
              <a:t>Credit_Rating</a:t>
            </a:r>
            <a:r>
              <a:rPr lang="en-IN" sz="1800" dirty="0"/>
              <a:t> we have two values </a:t>
            </a:r>
            <a:r>
              <a:rPr lang="en-IN" sz="1800" dirty="0" err="1"/>
              <a:t>credit_rating</a:t>
            </a:r>
            <a:r>
              <a:rPr lang="en-IN" sz="1800" dirty="0"/>
              <a:t> fair (3 yes and 0 no) and </a:t>
            </a:r>
            <a:r>
              <a:rPr lang="en-IN" sz="1800" dirty="0" err="1"/>
              <a:t>credit_rating</a:t>
            </a:r>
            <a:r>
              <a:rPr lang="en-IN" sz="1800" dirty="0"/>
              <a:t> excellent (0 yes and 2 no) </a:t>
            </a:r>
          </a:p>
          <a:p>
            <a:endParaRPr lang="en-IN" sz="1800" dirty="0"/>
          </a:p>
          <a:p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C776AB-B30D-AE49-86F1-70CA4F37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99E82-4A29-5C48-BEDC-7701B2FA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A867B2-3CED-144B-B6F0-2365DB7D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split &gt;40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CC1316-8D00-AE47-915A-4387543C1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306" y="2637631"/>
            <a:ext cx="3549521" cy="8648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5C46E6-E1D6-4EFC-B214-0FA8FB80C7EE}"/>
              </a:ext>
            </a:extLst>
          </p:cNvPr>
          <p:cNvSpPr txBox="1"/>
          <p:nvPr/>
        </p:nvSpPr>
        <p:spPr>
          <a:xfrm>
            <a:off x="1840706" y="3998105"/>
            <a:ext cx="62447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IN" b="1" dirty="0">
              <a:solidFill>
                <a:srgbClr val="4A4A4A"/>
              </a:solidFill>
              <a:latin typeface="Open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4A4A4A"/>
                </a:solidFill>
                <a:latin typeface="Open Sans"/>
              </a:rPr>
              <a:t>Information Gain (Income) =0.02</a:t>
            </a:r>
            <a:endParaRPr lang="en-IN" dirty="0">
              <a:solidFill>
                <a:srgbClr val="4A4A4A"/>
              </a:solidFill>
              <a:latin typeface="Open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b="1" dirty="0">
              <a:solidFill>
                <a:srgbClr val="4A4A4A"/>
              </a:solidFill>
              <a:latin typeface="Open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4A4A4A"/>
                </a:solidFill>
                <a:latin typeface="Open Sans"/>
              </a:rPr>
              <a:t>Information Gain (Student) = 0.02</a:t>
            </a:r>
            <a:endParaRPr lang="en-IN" dirty="0">
              <a:solidFill>
                <a:srgbClr val="4A4A4A"/>
              </a:solidFill>
              <a:latin typeface="Open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b="1" dirty="0">
              <a:solidFill>
                <a:srgbClr val="4A4A4A"/>
              </a:solidFill>
              <a:latin typeface="Open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FF33CC"/>
                </a:solidFill>
                <a:latin typeface="Open Sans"/>
              </a:rPr>
              <a:t>Information Gain (</a:t>
            </a:r>
            <a:r>
              <a:rPr lang="en-IN" b="1" dirty="0" err="1">
                <a:solidFill>
                  <a:srgbClr val="FF33CC"/>
                </a:solidFill>
                <a:latin typeface="Open Sans"/>
              </a:rPr>
              <a:t>credit_rating</a:t>
            </a:r>
            <a:r>
              <a:rPr lang="en-IN" b="1" dirty="0">
                <a:solidFill>
                  <a:srgbClr val="FF33CC"/>
                </a:solidFill>
                <a:latin typeface="Open Sans"/>
              </a:rPr>
              <a:t>) = 0.97</a:t>
            </a:r>
            <a:endParaRPr lang="en-IN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97B3BA-1D6D-4DFD-919D-56D48A85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split &gt;40</a:t>
            </a:r>
            <a:endParaRPr lang="en-IN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F8AB48D4-1637-4D75-AA46-07C513768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0615" y="2332831"/>
            <a:ext cx="8570459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0FD022-4E65-DFE2-4F79-B027E181A703}"/>
              </a:ext>
            </a:extLst>
          </p:cNvPr>
          <p:cNvSpPr txBox="1"/>
          <p:nvPr/>
        </p:nvSpPr>
        <p:spPr>
          <a:xfrm>
            <a:off x="697706" y="7064518"/>
            <a:ext cx="70104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</p:spTree>
    <p:extLst>
      <p:ext uri="{BB962C8B-B14F-4D97-AF65-F5344CB8AC3E}">
        <p14:creationId xmlns:p14="http://schemas.microsoft.com/office/powerpoint/2010/main" val="33369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C796F-81D4-2344-AC1C-E93E3E4C0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42BDA-B66A-3645-BDBB-56BDAEC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32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AA2776C-2EF1-3D41-B72D-512001FC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Resultant Decision Tree</a:t>
            </a:r>
          </a:p>
        </p:txBody>
      </p:sp>
      <p:grpSp>
        <p:nvGrpSpPr>
          <p:cNvPr id="7" name="Group 63">
            <a:extLst>
              <a:ext uri="{FF2B5EF4-FFF2-40B4-BE49-F238E27FC236}">
                <a16:creationId xmlns:a16="http://schemas.microsoft.com/office/drawing/2014/main" id="{1A31DDC9-3F3B-734A-B2F4-E912CE73A187}"/>
              </a:ext>
            </a:extLst>
          </p:cNvPr>
          <p:cNvGrpSpPr>
            <a:grpSpLocks/>
          </p:cNvGrpSpPr>
          <p:nvPr/>
        </p:nvGrpSpPr>
        <p:grpSpPr bwMode="auto">
          <a:xfrm>
            <a:off x="1688306" y="1878698"/>
            <a:ext cx="7620000" cy="4572000"/>
            <a:chOff x="768" y="1152"/>
            <a:chExt cx="3972" cy="2400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78E34A3D-856A-224A-BDD7-5C49CFC0A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" y="1152"/>
              <a:ext cx="475" cy="296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Times New Roman" panose="02020603050405020304" pitchFamily="18" charset="0"/>
                </a:rPr>
                <a:t>age?</a:t>
              </a:r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4EC87EE2-EBAC-8840-BB8C-96CA33D3F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1766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overcast</a:t>
              </a:r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099BE8CB-1C20-D74A-BC41-5ECE5BD77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" y="2342"/>
              <a:ext cx="763" cy="296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student?</a:t>
              </a:r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AC1C5D65-1AC7-B64E-9948-DA045E757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2" y="2342"/>
              <a:ext cx="1140" cy="296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Times New Roman" panose="02020603050405020304" pitchFamily="18" charset="0"/>
                </a:rPr>
                <a:t>credit rating?</a:t>
              </a: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12A2C581-5705-6A47-B648-3415041908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19" y="1462"/>
              <a:ext cx="625" cy="8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730C4C7D-686E-474F-B8C2-BB469783F5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22" y="1491"/>
              <a:ext cx="1" cy="3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655442AE-BA1D-C044-810E-8CC660450F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440"/>
              <a:ext cx="1051" cy="8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76CA8B-EF3E-584D-B6AB-BEA3DD25B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3" y="1730"/>
              <a:ext cx="534" cy="2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Times New Roman" panose="02020603050405020304" pitchFamily="18" charset="0"/>
                </a:rPr>
                <a:t>&lt;=30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8D93D3-E1B0-AB42-A2F6-87C3346C8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4" y="1804"/>
              <a:ext cx="417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Times New Roman" panose="02020603050405020304" pitchFamily="18" charset="0"/>
                </a:rPr>
                <a:t>&gt;40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AD4D5490-DE93-604A-9D65-606C4F2C36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" y="2640"/>
              <a:ext cx="528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A40BD42B-F45A-694A-8B23-BD553D0D15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640"/>
              <a:ext cx="480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7978FFD3-23CF-794D-9043-02F804F180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0" y="2640"/>
              <a:ext cx="480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" name="Line 19">
              <a:extLst>
                <a:ext uri="{FF2B5EF4-FFF2-40B4-BE49-F238E27FC236}">
                  <a16:creationId xmlns:a16="http://schemas.microsoft.com/office/drawing/2014/main" id="{61AB87D2-3688-6F43-B253-6D37F56BEC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2640"/>
              <a:ext cx="432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" name="Line 24">
              <a:extLst>
                <a:ext uri="{FF2B5EF4-FFF2-40B4-BE49-F238E27FC236}">
                  <a16:creationId xmlns:a16="http://schemas.microsoft.com/office/drawing/2014/main" id="{CC001F0F-70CA-A346-AE2E-3AFD409878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3" y="2029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" name="Rectangle 25">
              <a:extLst>
                <a:ext uri="{FF2B5EF4-FFF2-40B4-BE49-F238E27FC236}">
                  <a16:creationId xmlns:a16="http://schemas.microsoft.com/office/drawing/2014/main" id="{8307C714-3FF7-DE4F-81F5-FC45556E9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264"/>
              <a:ext cx="308" cy="28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D92EBAEC-E379-B841-987C-6CEA0F924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" y="3264"/>
              <a:ext cx="372" cy="2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D70EA4C8-0FEC-9C49-8D3F-C46DD7BDA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216"/>
              <a:ext cx="372" cy="2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F0E1C859-BEC5-7440-B2DC-B28A3154E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7" y="2344"/>
              <a:ext cx="372" cy="2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26" name="Rectangle 30">
              <a:extLst>
                <a:ext uri="{FF2B5EF4-FFF2-40B4-BE49-F238E27FC236}">
                  <a16:creationId xmlns:a16="http://schemas.microsoft.com/office/drawing/2014/main" id="{48451857-ACD0-2340-975D-5AAFA30AA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24"/>
              <a:ext cx="672" cy="19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latin typeface="Times New Roman" panose="02020603050405020304" pitchFamily="18" charset="0"/>
                </a:rPr>
                <a:t>31..40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27" name="Rectangle 62">
              <a:extLst>
                <a:ext uri="{FF2B5EF4-FFF2-40B4-BE49-F238E27FC236}">
                  <a16:creationId xmlns:a16="http://schemas.microsoft.com/office/drawing/2014/main" id="{D5C728E4-4ABE-3C49-9CE0-491B7C373D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43156">
              <a:off x="3168" y="3216"/>
              <a:ext cx="308" cy="28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01D67B32-2B42-B646-A879-F7C3371A8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2784"/>
              <a:ext cx="382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fair</a:t>
              </a: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0CA1EC86-638A-E04E-921E-965134E3B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784"/>
              <a:ext cx="807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excellent</a:t>
              </a: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121A5694-9E9D-C64F-9593-5144A94FA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832"/>
              <a:ext cx="372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31" name="Rectangle 7">
              <a:extLst>
                <a:ext uri="{FF2B5EF4-FFF2-40B4-BE49-F238E27FC236}">
                  <a16:creationId xmlns:a16="http://schemas.microsoft.com/office/drawing/2014/main" id="{32CDC58B-DF5E-6143-A203-994E748D6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832"/>
              <a:ext cx="432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492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34E85B-39FD-087D-5146-DC50929BC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https://medium.com/@ashirbadpradhan8115/decision-tree-id3-algorithm-machine-learning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C00D8B-EF5A-3412-9656-76025218E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968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C6F1B-35FE-C348-BFF0-0599F128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0450D-4265-234B-9B7A-80507FCE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A4731-4F78-DD12-850E-9397D8871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106" y="1723231"/>
            <a:ext cx="6172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0FA2477-4F1E-8D42-A56E-38BA23F2D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07306" y="3780631"/>
            <a:ext cx="8219931" cy="2971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99521A-42B6-DE49-A0DB-782506D0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E7699-231F-D044-B3AC-04F8560B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50BC74-FFA0-B147-9829-4766A8A4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306" y="81247"/>
            <a:ext cx="8626979" cy="595282"/>
          </a:xfrm>
        </p:spPr>
        <p:txBody>
          <a:bodyPr/>
          <a:lstStyle/>
          <a:p>
            <a:r>
              <a:rPr lang="en-GB" dirty="0"/>
              <a:t>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65993-7ED2-D4B7-00E2-3EDE58B51F2D}"/>
              </a:ext>
            </a:extLst>
          </p:cNvPr>
          <p:cNvSpPr txBox="1"/>
          <p:nvPr/>
        </p:nvSpPr>
        <p:spPr>
          <a:xfrm>
            <a:off x="773906" y="1546173"/>
            <a:ext cx="975141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7030A0"/>
                </a:solidFill>
                <a:effectLst/>
                <a:latin typeface="Roboto Slab" pitchFamily="2" charset="0"/>
              </a:rPr>
              <a:t>Classification Trees</a:t>
            </a:r>
            <a:r>
              <a:rPr lang="en-US" b="0" i="0" dirty="0">
                <a:solidFill>
                  <a:srgbClr val="7030A0"/>
                </a:solidFill>
                <a:effectLst/>
                <a:latin typeface="Roboto Slab" pitchFamily="2" charset="0"/>
              </a:rPr>
              <a:t>: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919"/>
                </a:solidFill>
                <a:effectLst/>
                <a:latin typeface="Roboto Slab" pitchFamily="2" charset="0"/>
              </a:rPr>
              <a:t>Used when the target variable is categorical.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919"/>
                </a:solidFill>
                <a:effectLst/>
                <a:latin typeface="Roboto Slab" pitchFamily="2" charset="0"/>
              </a:rPr>
              <a:t>For example, predicting whether an email is spam or not spam.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3"/>
                </a:solidFill>
                <a:effectLst/>
                <a:latin typeface="Roboto Slab" pitchFamily="2" charset="0"/>
              </a:rPr>
              <a:t>Regression Trees</a:t>
            </a:r>
            <a:r>
              <a:rPr lang="en-US" b="0" i="0" dirty="0">
                <a:solidFill>
                  <a:schemeClr val="accent3"/>
                </a:solidFill>
                <a:effectLst/>
                <a:latin typeface="Roboto Slab" pitchFamily="2" charset="0"/>
              </a:rPr>
              <a:t>: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919"/>
                </a:solidFill>
                <a:effectLst/>
                <a:latin typeface="Roboto Slab" pitchFamily="2" charset="0"/>
              </a:rPr>
              <a:t>Used when the target variable is continuous, like predicting house prices.</a:t>
            </a:r>
          </a:p>
        </p:txBody>
      </p:sp>
    </p:spTree>
    <p:extLst>
      <p:ext uri="{BB962C8B-B14F-4D97-AF65-F5344CB8AC3E}">
        <p14:creationId xmlns:p14="http://schemas.microsoft.com/office/powerpoint/2010/main" val="282787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0C4C4D-1863-154A-B9C3-E8FDC2720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3" y="1615407"/>
            <a:ext cx="9455993" cy="5181600"/>
          </a:xfrm>
        </p:spPr>
        <p:txBody>
          <a:bodyPr/>
          <a:lstStyle/>
          <a:p>
            <a:pPr>
              <a:spcBef>
                <a:spcPct val="0"/>
              </a:spcBef>
              <a:buClr>
                <a:srgbClr val="FF0000"/>
              </a:buClr>
              <a:buSzPct val="75000"/>
              <a:buFont typeface="Wingdings" pitchFamily="2" charset="2"/>
              <a:buChar char="q"/>
            </a:pPr>
            <a:r>
              <a:rPr lang="en-US" altLang="en-US" dirty="0"/>
              <a:t>Training data set: </a:t>
            </a:r>
            <a:r>
              <a:rPr lang="en-US" altLang="en-US" dirty="0" err="1"/>
              <a:t>Buys_computer</a:t>
            </a:r>
            <a:endParaRPr lang="en-US" altLang="en-US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E7913-8901-8F47-AF47-1771804D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D3DE8-25C8-FF47-94D2-F6539EF0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E1E93FB-821E-F249-A98F-1EB436DD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Decision Tree Induction: An Example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7BA626-1418-4952-ADC0-447042EAB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6" y="2104231"/>
            <a:ext cx="9067799" cy="4800600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7367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2BBB65-A58E-8F4E-8341-FF2D0D66C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3906" y="1848175"/>
            <a:ext cx="9677400" cy="460306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4D79C-5CDC-2E4A-9F8F-F0748B206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5073F-0D9B-6B49-BA13-F536ADC47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C81593-D256-0846-996F-091E0470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ID3</a:t>
            </a:r>
            <a:r>
              <a:rPr lang="en-GB" b="0" dirty="0"/>
              <a:t>(</a:t>
            </a:r>
            <a:r>
              <a:rPr lang="en-IN" b="0" dirty="0"/>
              <a:t>Iterative </a:t>
            </a:r>
            <a:r>
              <a:rPr lang="en-IN" b="0" dirty="0" err="1"/>
              <a:t>Dichotomiser</a:t>
            </a:r>
            <a:r>
              <a:rPr lang="en-IN" b="0" dirty="0"/>
              <a:t> 3)</a:t>
            </a:r>
            <a:r>
              <a:rPr lang="en-GB" dirty="0"/>
              <a:t>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8968A-76AE-22B4-35DD-0EAD3CB77A67}"/>
              </a:ext>
            </a:extLst>
          </p:cNvPr>
          <p:cNvSpPr txBox="1"/>
          <p:nvPr/>
        </p:nvSpPr>
        <p:spPr>
          <a:xfrm>
            <a:off x="8165306" y="4618831"/>
            <a:ext cx="2286000" cy="138499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Income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Student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0000FF"/>
                </a:solidFill>
              </a:rPr>
              <a:t>Credit_rating</a:t>
            </a:r>
            <a:endParaRPr lang="en-IN" dirty="0">
              <a:solidFill>
                <a:srgbClr val="0000FF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37801A-7E81-90CD-3073-A41E6DEA8B16}"/>
              </a:ext>
            </a:extLst>
          </p:cNvPr>
          <p:cNvCxnSpPr/>
          <p:nvPr/>
        </p:nvCxnSpPr>
        <p:spPr>
          <a:xfrm>
            <a:off x="6184106" y="4237831"/>
            <a:ext cx="19050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00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92762C-9098-FA49-82BA-2050D642E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4131" y="1723231"/>
            <a:ext cx="7607038" cy="4939148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CC0773-96D6-4A4F-98D7-E82D3CA3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75F5E-29DE-1849-AC3B-2A926D77D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fld id="{BA2E3CA0-9883-9540-98C5-1942E9569F88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D6A0B0-89D5-2B4B-9FC4-67E1E06B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Procedure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7193B7-0548-D8E8-649E-660FBAF04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508" y="1518443"/>
            <a:ext cx="2543175" cy="5386388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164399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F0B067-5B27-7EB3-084B-C58DB66FF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13" y="1615407"/>
            <a:ext cx="9455993" cy="4603624"/>
          </a:xfrm>
        </p:spPr>
        <p:txBody>
          <a:bodyPr/>
          <a:lstStyle/>
          <a:p>
            <a:pPr algn="just"/>
            <a:r>
              <a:rPr lang="en-US" sz="2200" b="1" u="sng" dirty="0">
                <a:solidFill>
                  <a:srgbClr val="FF33CC"/>
                </a:solidFill>
                <a:latin typeface="Aptos Narrow" panose="020B0004020202020204" pitchFamily="34" charset="0"/>
              </a:rPr>
              <a:t>Entropy</a:t>
            </a:r>
          </a:p>
          <a:p>
            <a:pPr lvl="1" algn="just"/>
            <a:r>
              <a:rPr lang="en-US" sz="2200" dirty="0">
                <a:latin typeface="Aptos Narrow" panose="020B0004020202020204" pitchFamily="34" charset="0"/>
              </a:rPr>
              <a:t>It is used for checking the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impurity or uncertainty </a:t>
            </a:r>
            <a:r>
              <a:rPr lang="en-US" sz="2200" dirty="0">
                <a:latin typeface="Aptos Narrow" panose="020B0004020202020204" pitchFamily="34" charset="0"/>
              </a:rPr>
              <a:t>present in the data. </a:t>
            </a:r>
          </a:p>
          <a:p>
            <a:pPr lvl="1" algn="just"/>
            <a:r>
              <a:rPr lang="en-US" sz="2200" dirty="0">
                <a:latin typeface="Aptos Narrow" panose="020B0004020202020204" pitchFamily="34" charset="0"/>
              </a:rPr>
              <a:t>Entropy is used to evaluate the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quality of a split</a:t>
            </a:r>
            <a:r>
              <a:rPr lang="en-US" sz="2200" dirty="0">
                <a:latin typeface="Aptos Narrow" panose="020B0004020202020204" pitchFamily="34" charset="0"/>
              </a:rPr>
              <a:t>. </a:t>
            </a:r>
          </a:p>
          <a:p>
            <a:pPr lvl="1" algn="just"/>
            <a:r>
              <a:rPr lang="en-US" sz="2200" dirty="0">
                <a:latin typeface="Aptos Narrow" panose="020B0004020202020204" pitchFamily="34" charset="0"/>
              </a:rPr>
              <a:t>When entropy is </a:t>
            </a:r>
            <a:r>
              <a:rPr lang="en-US" sz="22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zero</a:t>
            </a:r>
            <a:r>
              <a:rPr lang="en-US" sz="2200" dirty="0">
                <a:latin typeface="Aptos Narrow" panose="020B0004020202020204" pitchFamily="34" charset="0"/>
              </a:rPr>
              <a:t> the sample is completely homogeneous, meaning that each instance belongs to the same class and</a:t>
            </a:r>
          </a:p>
          <a:p>
            <a:pPr lvl="1" algn="just"/>
            <a:r>
              <a:rPr lang="en-US" sz="2200" dirty="0">
                <a:latin typeface="Aptos Narrow" panose="020B0004020202020204" pitchFamily="34" charset="0"/>
              </a:rPr>
              <a:t> Entropy is </a:t>
            </a:r>
            <a:r>
              <a:rPr lang="en-US" sz="22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one</a:t>
            </a:r>
            <a:r>
              <a:rPr lang="en-US" sz="2200" dirty="0">
                <a:latin typeface="Aptos Narrow" panose="020B0004020202020204" pitchFamily="34" charset="0"/>
              </a:rPr>
              <a:t> when the sample is equally divided between different classes.</a:t>
            </a:r>
          </a:p>
          <a:p>
            <a:pPr marL="404300" lvl="1" indent="0" algn="just">
              <a:buNone/>
            </a:pPr>
            <a:endParaRPr lang="en-US" sz="2200" dirty="0">
              <a:latin typeface="Aptos Narrow" panose="020B0004020202020204" pitchFamily="34" charset="0"/>
            </a:endParaRPr>
          </a:p>
          <a:p>
            <a:pPr algn="just"/>
            <a:r>
              <a:rPr lang="en-US" sz="2200" b="1" i="0" dirty="0">
                <a:solidFill>
                  <a:srgbClr val="FF33CC"/>
                </a:solidFill>
                <a:effectLst/>
                <a:latin typeface="Aptos Narrow" panose="020B0004020202020204" pitchFamily="34" charset="0"/>
              </a:rPr>
              <a:t>Information Gain</a:t>
            </a:r>
            <a:endParaRPr lang="en-US" sz="2200" b="1" dirty="0">
              <a:solidFill>
                <a:srgbClr val="FF33CC"/>
              </a:solidFill>
              <a:latin typeface="Aptos Narrow" panose="020B0004020202020204" pitchFamily="34" charset="0"/>
            </a:endParaRPr>
          </a:p>
          <a:p>
            <a:pPr lvl="1" algn="just"/>
            <a:r>
              <a:rPr lang="en-US" sz="2200" b="0" i="0" dirty="0">
                <a:solidFill>
                  <a:srgbClr val="242424"/>
                </a:solidFill>
                <a:effectLst/>
                <a:latin typeface="Aptos Narrow" panose="020B0004020202020204" pitchFamily="34" charset="0"/>
              </a:rPr>
              <a:t> Information gain indicates how much information a particular </a:t>
            </a:r>
            <a:r>
              <a:rPr lang="en-US" sz="2200" b="0" i="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feature/ variable </a:t>
            </a:r>
            <a:r>
              <a:rPr lang="en-US" sz="2200" b="0" i="0" dirty="0">
                <a:solidFill>
                  <a:srgbClr val="242424"/>
                </a:solidFill>
                <a:effectLst/>
                <a:latin typeface="Aptos Narrow" panose="020B0004020202020204" pitchFamily="34" charset="0"/>
              </a:rPr>
              <a:t>give us about the final outcome.</a:t>
            </a:r>
            <a:endParaRPr lang="en-IN" sz="2200" dirty="0">
              <a:latin typeface="Aptos Narrow" panose="020B00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90662D-81F0-9908-1FCC-F14C47E3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706" y="199231"/>
            <a:ext cx="7179179" cy="595282"/>
          </a:xfrm>
        </p:spPr>
        <p:txBody>
          <a:bodyPr/>
          <a:lstStyle/>
          <a:p>
            <a:r>
              <a:rPr lang="en-GB" dirty="0"/>
              <a:t>ID3</a:t>
            </a:r>
            <a:r>
              <a:rPr lang="en-GB" b="0" dirty="0"/>
              <a:t>(</a:t>
            </a:r>
            <a:r>
              <a:rPr lang="en-IN" b="0" dirty="0"/>
              <a:t>Iterative </a:t>
            </a:r>
            <a:r>
              <a:rPr lang="en-IN" b="0" dirty="0" err="1"/>
              <a:t>Dichotomiser</a:t>
            </a:r>
            <a:r>
              <a:rPr lang="en-IN" b="0" dirty="0"/>
              <a:t> 3)</a:t>
            </a:r>
            <a:r>
              <a:rPr lang="en-GB" dirty="0"/>
              <a:t>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097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369EA6-DA3C-6EF4-6045-0DAD9E89D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13" y="1799431"/>
            <a:ext cx="9455993" cy="4648200"/>
          </a:xfrm>
        </p:spPr>
        <p:txBody>
          <a:bodyPr/>
          <a:lstStyle/>
          <a:p>
            <a:pPr algn="just"/>
            <a:r>
              <a:rPr lang="en-US" dirty="0"/>
              <a:t>ID3 uses </a:t>
            </a:r>
            <a:r>
              <a:rPr lang="en-US" dirty="0">
                <a:solidFill>
                  <a:srgbClr val="0000FF"/>
                </a:solidFill>
              </a:rPr>
              <a:t>information gain </a:t>
            </a:r>
            <a:r>
              <a:rPr lang="en-US" dirty="0"/>
              <a:t>as its attribute selection measure.</a:t>
            </a:r>
          </a:p>
          <a:p>
            <a:pPr algn="just"/>
            <a:r>
              <a:rPr lang="en-US" dirty="0"/>
              <a:t>This measure is based on pioneering work by Claude Shannon on information theory, which studied the value or “information content” of messages. </a:t>
            </a:r>
          </a:p>
          <a:p>
            <a:pPr algn="just"/>
            <a:r>
              <a:rPr lang="en-US" dirty="0"/>
              <a:t>Let </a:t>
            </a:r>
            <a:r>
              <a:rPr lang="en-US" dirty="0">
                <a:solidFill>
                  <a:srgbClr val="00B050"/>
                </a:solidFill>
              </a:rPr>
              <a:t>node N represent </a:t>
            </a:r>
            <a:r>
              <a:rPr lang="en-US" dirty="0"/>
              <a:t>or hold the tuples of partition D. </a:t>
            </a:r>
          </a:p>
          <a:p>
            <a:pPr algn="just"/>
            <a:r>
              <a:rPr lang="en-US" dirty="0"/>
              <a:t>The attribute with the </a:t>
            </a:r>
            <a:r>
              <a:rPr lang="en-US" dirty="0">
                <a:solidFill>
                  <a:srgbClr val="FF33CC"/>
                </a:solidFill>
              </a:rPr>
              <a:t>highest information gain</a:t>
            </a:r>
            <a:r>
              <a:rPr lang="en-US" dirty="0"/>
              <a:t> is chosen as the splitting attribute for node N. </a:t>
            </a:r>
          </a:p>
          <a:p>
            <a:pPr algn="just"/>
            <a:r>
              <a:rPr lang="en-US" dirty="0"/>
              <a:t>This attribute </a:t>
            </a:r>
            <a:r>
              <a:rPr lang="en-US" dirty="0">
                <a:solidFill>
                  <a:srgbClr val="0000FF"/>
                </a:solidFill>
              </a:rPr>
              <a:t>minimizes the information needed to classify the tuples </a:t>
            </a:r>
            <a:r>
              <a:rPr lang="en-US" dirty="0"/>
              <a:t>in the resulting partitions and reflects the least randomness or “impurity” in these partitions.</a:t>
            </a:r>
          </a:p>
          <a:p>
            <a:pPr algn="just"/>
            <a:r>
              <a:rPr lang="en-US" dirty="0"/>
              <a:t>Such an </a:t>
            </a:r>
            <a:r>
              <a:rPr lang="en-US" dirty="0">
                <a:solidFill>
                  <a:srgbClr val="FF33CC"/>
                </a:solidFill>
              </a:rPr>
              <a:t>approach minimizes the expected number of tests needed to classify </a:t>
            </a:r>
            <a:r>
              <a:rPr lang="en-US" dirty="0"/>
              <a:t>a given tuple and guarantees that a simple (but not necessarily the simplest) tree is found.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54194B-DA89-551C-7A47-AF42F9CB3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ID3 Algorithm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BC002-63E9-3FDE-0814-8475C1616EBF}"/>
              </a:ext>
            </a:extLst>
          </p:cNvPr>
          <p:cNvSpPr txBox="1"/>
          <p:nvPr/>
        </p:nvSpPr>
        <p:spPr>
          <a:xfrm>
            <a:off x="690513" y="7139256"/>
            <a:ext cx="68622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INT303R01 - Data Warehousing and Data Mining</a:t>
            </a:r>
          </a:p>
        </p:txBody>
      </p:sp>
    </p:spTree>
    <p:extLst>
      <p:ext uri="{BB962C8B-B14F-4D97-AF65-F5344CB8AC3E}">
        <p14:creationId xmlns:p14="http://schemas.microsoft.com/office/powerpoint/2010/main" val="173431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entation16x9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04OLAP</Template>
  <TotalTime>26405</TotalTime>
  <Words>1484</Words>
  <Application>Microsoft Office PowerPoint</Application>
  <PresentationFormat>Custom</PresentationFormat>
  <Paragraphs>322</Paragraphs>
  <Slides>34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Aptos Narrow</vt:lpstr>
      <vt:lpstr>Arial</vt:lpstr>
      <vt:lpstr>Calibri</vt:lpstr>
      <vt:lpstr>Cambria</vt:lpstr>
      <vt:lpstr>Open Sans</vt:lpstr>
      <vt:lpstr>Roboto Slab</vt:lpstr>
      <vt:lpstr>Tahoma</vt:lpstr>
      <vt:lpstr>Times New Roman</vt:lpstr>
      <vt:lpstr>Tw Cen MT</vt:lpstr>
      <vt:lpstr>Wingdings</vt:lpstr>
      <vt:lpstr>Wingdings 2</vt:lpstr>
      <vt:lpstr>WidescreenPresentation16x9</vt:lpstr>
      <vt:lpstr>Equation</vt:lpstr>
      <vt:lpstr>PowerPoint Presentation</vt:lpstr>
      <vt:lpstr>Classification</vt:lpstr>
      <vt:lpstr>Decision Tree Components</vt:lpstr>
      <vt:lpstr>Types</vt:lpstr>
      <vt:lpstr>Decision Tree Induction: An Example</vt:lpstr>
      <vt:lpstr>ID3(Iterative Dichotomiser 3) Algorithm</vt:lpstr>
      <vt:lpstr>Procedure</vt:lpstr>
      <vt:lpstr>ID3(Iterative Dichotomiser 3) Algorithm</vt:lpstr>
      <vt:lpstr>ID3 Algorithm</vt:lpstr>
      <vt:lpstr>ID3 Algorithm</vt:lpstr>
      <vt:lpstr>ID3 Algorithm</vt:lpstr>
      <vt:lpstr>ID3 Algorithm</vt:lpstr>
      <vt:lpstr>ID3 Algorithm</vt:lpstr>
      <vt:lpstr>Entropy Answers</vt:lpstr>
      <vt:lpstr>Entropy Answers</vt:lpstr>
      <vt:lpstr>Entropy Answers</vt:lpstr>
      <vt:lpstr>Entropy Answers</vt:lpstr>
      <vt:lpstr>Entropy Answers</vt:lpstr>
      <vt:lpstr>Entropy Answers</vt:lpstr>
      <vt:lpstr>Entropy Answers</vt:lpstr>
      <vt:lpstr>Entropy Answers</vt:lpstr>
      <vt:lpstr>Select Age</vt:lpstr>
      <vt:lpstr>Building The Tree: “age” as the root </vt:lpstr>
      <vt:lpstr>Further Split</vt:lpstr>
      <vt:lpstr>Further Split</vt:lpstr>
      <vt:lpstr>Further Split</vt:lpstr>
      <vt:lpstr>Next Level Tree</vt:lpstr>
      <vt:lpstr>Further split &gt;40</vt:lpstr>
      <vt:lpstr>Further split &gt;40</vt:lpstr>
      <vt:lpstr>Further split &gt;40</vt:lpstr>
      <vt:lpstr>Further split &gt;40</vt:lpstr>
      <vt:lpstr>Resultant Decision Tree</vt:lpstr>
      <vt:lpstr>References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Oxidation of Organic Compounds using Nanomaterial Based Technologies</dc:title>
  <dc:creator>Gautham Jegadeesan</dc:creator>
  <cp:lastModifiedBy>Manikandan G</cp:lastModifiedBy>
  <cp:revision>986</cp:revision>
  <cp:lastPrinted>2020-10-11T13:21:10Z</cp:lastPrinted>
  <dcterms:created xsi:type="dcterms:W3CDTF">2015-02-25T10:23:39Z</dcterms:created>
  <dcterms:modified xsi:type="dcterms:W3CDTF">2025-02-20T07:23:23Z</dcterms:modified>
</cp:coreProperties>
</file>